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8" r:id="rId3"/>
    <p:sldId id="356" r:id="rId4"/>
    <p:sldId id="359" r:id="rId5"/>
    <p:sldId id="303" r:id="rId6"/>
    <p:sldId id="304" r:id="rId7"/>
    <p:sldId id="385" r:id="rId8"/>
    <p:sldId id="355" r:id="rId9"/>
    <p:sldId id="340" r:id="rId10"/>
    <p:sldId id="330" r:id="rId11"/>
    <p:sldId id="332" r:id="rId12"/>
    <p:sldId id="281" r:id="rId13"/>
    <p:sldId id="278" r:id="rId14"/>
    <p:sldId id="336" r:id="rId15"/>
    <p:sldId id="285" r:id="rId16"/>
    <p:sldId id="357" r:id="rId17"/>
    <p:sldId id="328" r:id="rId18"/>
    <p:sldId id="386" r:id="rId19"/>
    <p:sldId id="272" r:id="rId20"/>
    <p:sldId id="382" r:id="rId21"/>
    <p:sldId id="383" r:id="rId22"/>
    <p:sldId id="384" r:id="rId23"/>
    <p:sldId id="387" r:id="rId24"/>
    <p:sldId id="373" r:id="rId25"/>
    <p:sldId id="379" r:id="rId26"/>
    <p:sldId id="380" r:id="rId27"/>
    <p:sldId id="381" r:id="rId28"/>
    <p:sldId id="335" r:id="rId2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88"/>
    <p:restoredTop sz="91208"/>
  </p:normalViewPr>
  <p:slideViewPr>
    <p:cSldViewPr snapToGrid="0" snapToObjects="1">
      <p:cViewPr varScale="1">
        <p:scale>
          <a:sx n="87" d="100"/>
          <a:sy n="87" d="100"/>
        </p:scale>
        <p:origin x="1456" y="192"/>
      </p:cViewPr>
      <p:guideLst/>
    </p:cSldViewPr>
  </p:slideViewPr>
  <p:outlineViewPr>
    <p:cViewPr>
      <p:scale>
        <a:sx n="33" d="100"/>
        <a:sy n="33" d="100"/>
      </p:scale>
      <p:origin x="0" y="-22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1" d="100"/>
          <a:sy n="81" d="100"/>
        </p:scale>
        <p:origin x="217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48" Type="http://schemas.microsoft.com/office/2015/10/relationships/revisionInfo" Target="revisionInfo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handoutMaster" Target="handoutMasters/handoutMaster1.xml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1C50C2D-5F8C-D047-B63D-16E19E3D66F6}" type="datetimeFigureOut">
              <a:rPr lang="en-US"/>
              <a:pPr>
                <a:defRPr/>
              </a:pPr>
              <a:t>8/21/17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A5C38B4-087B-104E-8EA2-376BE3BFC2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1F3C9FC-A57C-3143-B35D-DBFAAE9A8FA0}" type="datetimeFigureOut">
              <a:rPr lang="en-US"/>
              <a:pPr>
                <a:defRPr/>
              </a:pPr>
              <a:t>8/21/17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B4350EA-F17C-2648-B97E-B8293EBF710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350EA-F17C-2648-B97E-B8293EBF710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8749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350EA-F17C-2648-B97E-B8293EBF7100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703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350EA-F17C-2648-B97E-B8293EBF7100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8372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35C06-D205-1B41-827F-33A6AA629BFF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5048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350EA-F17C-2648-B97E-B8293EBF7100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832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350EA-F17C-2648-B97E-B8293EBF7100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173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350EA-F17C-2648-B97E-B8293EBF7100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1216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350EA-F17C-2648-B97E-B8293EBF7100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763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E3B1D-D671-754D-B9C8-A96A4B24EF0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1802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7E936-A128-674D-8F95-C34797608EE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865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350EA-F17C-2648-B97E-B8293EBF7100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82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x-none" alt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383E477-F1B4-CF49-A134-8805FDFD2D6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BE82-0238-744A-885A-2DEE0EA2E21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9231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350EA-F17C-2648-B97E-B8293EBF7100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224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350EA-F17C-2648-B97E-B8293EBF7100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8523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350EA-F17C-2648-B97E-B8293EBF7100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28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350EA-F17C-2648-B97E-B8293EBF7100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45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350EA-F17C-2648-B97E-B8293EBF7100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859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350EA-F17C-2648-B97E-B8293EBF7100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516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350EA-F17C-2648-B97E-B8293EBF7100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22000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4350EA-F17C-2648-B97E-B8293EBF7100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924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/>
          <p:cNvSpPr txBox="1">
            <a:spLocks/>
          </p:cNvSpPr>
          <p:nvPr userDrawn="1"/>
        </p:nvSpPr>
        <p:spPr>
          <a:xfrm>
            <a:off x="2149475" y="290513"/>
            <a:ext cx="4524375" cy="2555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b="1" dirty="0">
                <a:solidFill>
                  <a:srgbClr val="FF0000"/>
                </a:solidFill>
                <a:latin typeface="Arial Narrow" charset="0"/>
                <a:ea typeface="Arial Narrow" charset="0"/>
                <a:cs typeface="Arial Narrow" charset="0"/>
              </a:rPr>
              <a:t>THE SMART CHOICE. THE BEST CHOICE.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E92A6-7030-934C-9997-BE065A8CCDC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Calibri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Copyright ©2017, ERS INDUSTRIES PTE LTD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05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r>
              <a:rPr lang="en-US" dirty="0" err="1"/>
              <a:t>Copyright©MAY</a:t>
            </a:r>
            <a:r>
              <a:rPr lang="en-US" dirty="0"/>
              <a:t> 2017, ERS GROUP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52261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343246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b="1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7D689-B267-4348-8B23-06CB5B1695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991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50557-62E0-4646-9F40-6512E8633F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>
          <a:xfrm>
            <a:off x="2149475" y="290513"/>
            <a:ext cx="3578225" cy="2873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b="1" dirty="0">
                <a:solidFill>
                  <a:srgbClr val="FF0000"/>
                </a:solidFill>
                <a:latin typeface="Arial Narrow" charset="0"/>
                <a:ea typeface="Arial Narrow" charset="0"/>
                <a:cs typeface="Arial Narrow" charset="0"/>
              </a:rPr>
              <a:t>THE SMART CHOICE. THE BEST CHOICE.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1647814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E38F4-3887-D74E-AA82-C03C0BCA565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864366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8DAFA-906E-DA48-A4FF-A56001637F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1822982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BED68-BC2F-334F-94BA-2F673F832D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711719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92A04-1240-334F-B42C-BAD3DEA8C6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381789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3EAF0-1820-7C44-BDB3-48868F89689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61241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5FB85-6E54-1F48-9D25-E8D2BB6887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640685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833438"/>
            <a:ext cx="10515600" cy="857250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text styles</a:t>
            </a:r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15E7FF-E0DC-C34D-B524-92A7D98A59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Subtitle 4"/>
          <p:cNvSpPr txBox="1">
            <a:spLocks/>
          </p:cNvSpPr>
          <p:nvPr userDrawn="1"/>
        </p:nvSpPr>
        <p:spPr>
          <a:xfrm>
            <a:off x="2149475" y="290513"/>
            <a:ext cx="3578225" cy="2873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en-US" sz="1600" b="1" dirty="0">
                <a:solidFill>
                  <a:srgbClr val="FF0000"/>
                </a:solidFill>
                <a:latin typeface="Arial Narrow" charset="0"/>
                <a:ea typeface="Arial Narrow" charset="0"/>
                <a:cs typeface="Arial Narrow" charset="0"/>
              </a:rPr>
              <a:t>THE SMART CHOICE. THE BEST CHOICE.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75" y="132528"/>
            <a:ext cx="1905000" cy="603306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2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 Light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 Light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 Light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 Light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 Light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 Light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 Light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alibri Light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microsoft.com/office/2007/relationships/hdphoto" Target="../media/hdphoto10.wdp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microsoft.com/office/2007/relationships/hdphoto" Target="../media/hdphoto1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microsoft.com/office/2007/relationships/hdphoto" Target="../media/hdphoto12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5.png"/><Relationship Id="rId1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png"/><Relationship Id="rId3" Type="http://schemas.openxmlformats.org/officeDocument/2006/relationships/image" Target="../media/image37.jpeg"/><Relationship Id="rId4" Type="http://schemas.openxmlformats.org/officeDocument/2006/relationships/image" Target="../media/image38.jpeg"/><Relationship Id="rId5" Type="http://schemas.openxmlformats.org/officeDocument/2006/relationships/image" Target="../media/image39.jpeg"/><Relationship Id="rId6" Type="http://schemas.openxmlformats.org/officeDocument/2006/relationships/image" Target="../media/image40.jpeg"/><Relationship Id="rId7" Type="http://schemas.openxmlformats.org/officeDocument/2006/relationships/image" Target="../media/image41.jpeg"/><Relationship Id="rId8" Type="http://schemas.openxmlformats.org/officeDocument/2006/relationships/image" Target="../media/image42.jpeg"/><Relationship Id="rId9" Type="http://schemas.openxmlformats.org/officeDocument/2006/relationships/image" Target="../media/image43.jpeg"/><Relationship Id="rId10" Type="http://schemas.openxmlformats.org/officeDocument/2006/relationships/image" Target="../media/image44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hyperlink" Target="https://youtu.be/NC9zmeAP2_8" TargetMode="External"/><Relationship Id="rId5" Type="http://schemas.openxmlformats.org/officeDocument/2006/relationships/image" Target="../media/image48.png"/><Relationship Id="rId6" Type="http://schemas.openxmlformats.org/officeDocument/2006/relationships/image" Target="../media/image49.png"/><Relationship Id="rId7" Type="http://schemas.microsoft.com/office/2007/relationships/hdphoto" Target="../media/hdphoto13.wdp"/><Relationship Id="rId8" Type="http://schemas.openxmlformats.org/officeDocument/2006/relationships/image" Target="../media/image50.png"/><Relationship Id="rId9" Type="http://schemas.microsoft.com/office/2007/relationships/hdphoto" Target="../media/hdphoto14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7.png"/><Relationship Id="rId20" Type="http://schemas.openxmlformats.org/officeDocument/2006/relationships/image" Target="../media/image68.png"/><Relationship Id="rId21" Type="http://schemas.openxmlformats.org/officeDocument/2006/relationships/image" Target="../media/image69.tiff"/><Relationship Id="rId22" Type="http://schemas.openxmlformats.org/officeDocument/2006/relationships/image" Target="../media/image70.png"/><Relationship Id="rId23" Type="http://schemas.microsoft.com/office/2007/relationships/hdphoto" Target="../media/hdphoto19.wdp"/><Relationship Id="rId24" Type="http://schemas.openxmlformats.org/officeDocument/2006/relationships/image" Target="../media/image71.png"/><Relationship Id="rId25" Type="http://schemas.openxmlformats.org/officeDocument/2006/relationships/image" Target="../media/image72.png"/><Relationship Id="rId26" Type="http://schemas.microsoft.com/office/2007/relationships/hdphoto" Target="../media/hdphoto20.wdp"/><Relationship Id="rId27" Type="http://schemas.openxmlformats.org/officeDocument/2006/relationships/image" Target="../media/image73.jpg"/><Relationship Id="rId28" Type="http://schemas.openxmlformats.org/officeDocument/2006/relationships/image" Target="../media/image74.png"/><Relationship Id="rId29" Type="http://schemas.openxmlformats.org/officeDocument/2006/relationships/image" Target="../media/image75.png"/><Relationship Id="rId30" Type="http://schemas.microsoft.com/office/2007/relationships/hdphoto" Target="../media/hdphoto21.wdp"/><Relationship Id="rId10" Type="http://schemas.openxmlformats.org/officeDocument/2006/relationships/image" Target="../media/image58.tiff"/><Relationship Id="rId11" Type="http://schemas.openxmlformats.org/officeDocument/2006/relationships/image" Target="../media/image59.tiff"/><Relationship Id="rId12" Type="http://schemas.openxmlformats.org/officeDocument/2006/relationships/image" Target="../media/image60.tiff"/><Relationship Id="rId13" Type="http://schemas.openxmlformats.org/officeDocument/2006/relationships/image" Target="../media/image61.png"/><Relationship Id="rId14" Type="http://schemas.openxmlformats.org/officeDocument/2006/relationships/image" Target="../media/image62.png"/><Relationship Id="rId15" Type="http://schemas.openxmlformats.org/officeDocument/2006/relationships/image" Target="../media/image63.tiff"/><Relationship Id="rId16" Type="http://schemas.openxmlformats.org/officeDocument/2006/relationships/image" Target="../media/image64.png"/><Relationship Id="rId17" Type="http://schemas.openxmlformats.org/officeDocument/2006/relationships/image" Target="../media/image65.tiff"/><Relationship Id="rId18" Type="http://schemas.openxmlformats.org/officeDocument/2006/relationships/image" Target="../media/image66.tiff"/><Relationship Id="rId19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5.png"/><Relationship Id="rId4" Type="http://schemas.microsoft.com/office/2007/relationships/hdphoto" Target="../media/hdphoto15.wdp"/><Relationship Id="rId5" Type="http://schemas.openxmlformats.org/officeDocument/2006/relationships/image" Target="../media/image56.png"/><Relationship Id="rId6" Type="http://schemas.microsoft.com/office/2007/relationships/hdphoto" Target="../media/hdphoto16.wdp"/><Relationship Id="rId7" Type="http://schemas.microsoft.com/office/2007/relationships/hdphoto" Target="../media/hdphoto17.wdp"/><Relationship Id="rId8" Type="http://schemas.microsoft.com/office/2007/relationships/hdphoto" Target="../media/hdphoto18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microsoft.com/office/2007/relationships/hdphoto" Target="../media/hdphoto1.wdp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1" Type="http://schemas.microsoft.com/office/2007/relationships/hdphoto" Target="../media/hdphoto23.wdp"/><Relationship Id="rId12" Type="http://schemas.openxmlformats.org/officeDocument/2006/relationships/image" Target="../media/image83.png"/><Relationship Id="rId13" Type="http://schemas.openxmlformats.org/officeDocument/2006/relationships/image" Target="../media/image84.png"/><Relationship Id="rId14" Type="http://schemas.microsoft.com/office/2007/relationships/hdphoto" Target="../media/hdphoto24.wdp"/><Relationship Id="rId15" Type="http://schemas.openxmlformats.org/officeDocument/2006/relationships/image" Target="../media/image85.png"/><Relationship Id="rId16" Type="http://schemas.openxmlformats.org/officeDocument/2006/relationships/image" Target="../media/image86.png"/><Relationship Id="rId17" Type="http://schemas.microsoft.com/office/2007/relationships/hdphoto" Target="../media/hdphoto25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microsoft.com/office/2007/relationships/hdphoto" Target="../media/hdphoto22.wdp"/><Relationship Id="rId6" Type="http://schemas.openxmlformats.org/officeDocument/2006/relationships/image" Target="../media/image78.png"/><Relationship Id="rId7" Type="http://schemas.openxmlformats.org/officeDocument/2006/relationships/image" Target="../media/image79.png"/><Relationship Id="rId8" Type="http://schemas.openxmlformats.org/officeDocument/2006/relationships/image" Target="../media/image80.png"/><Relationship Id="rId9" Type="http://schemas.openxmlformats.org/officeDocument/2006/relationships/image" Target="../media/image81.png"/><Relationship Id="rId10" Type="http://schemas.openxmlformats.org/officeDocument/2006/relationships/image" Target="../media/image8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4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Relationship Id="rId3" Type="http://schemas.openxmlformats.org/officeDocument/2006/relationships/image" Target="../media/image91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microsoft.com/office/2007/relationships/hdphoto" Target="../media/hdphoto2.wdp"/><Relationship Id="rId5" Type="http://schemas.openxmlformats.org/officeDocument/2006/relationships/image" Target="../media/image9.png"/><Relationship Id="rId6" Type="http://schemas.microsoft.com/office/2007/relationships/hdphoto" Target="../media/hdphoto3.wdp"/><Relationship Id="rId7" Type="http://schemas.openxmlformats.org/officeDocument/2006/relationships/image" Target="../media/image10.png"/><Relationship Id="rId8" Type="http://schemas.microsoft.com/office/2007/relationships/hdphoto" Target="../media/hdphoto4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microsoft.com/office/2007/relationships/hdphoto" Target="../media/hdphoto5.wdp"/><Relationship Id="rId5" Type="http://schemas.openxmlformats.org/officeDocument/2006/relationships/image" Target="../media/image14.png"/><Relationship Id="rId6" Type="http://schemas.microsoft.com/office/2007/relationships/hdphoto" Target="../media/hdphoto6.wdp"/><Relationship Id="rId7" Type="http://schemas.openxmlformats.org/officeDocument/2006/relationships/image" Target="../media/image15.png"/><Relationship Id="rId8" Type="http://schemas.microsoft.com/office/2007/relationships/hdphoto" Target="../media/hdphoto7.wdp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4" Type="http://schemas.openxmlformats.org/officeDocument/2006/relationships/hyperlink" Target="https://www.ipi-singapore.org/news/techinnovation-2013-connects-industry-and-international-technology-providers" TargetMode="External"/><Relationship Id="rId5" Type="http://schemas.openxmlformats.org/officeDocument/2006/relationships/image" Target="../media/image17.png"/><Relationship Id="rId6" Type="http://schemas.openxmlformats.org/officeDocument/2006/relationships/hyperlink" Target="http://www.theportal.sg/SiTFSites/Web/SiTF_News_2013/2013_08_07_SITFAF.aspx" TargetMode="External"/><Relationship Id="rId7" Type="http://schemas.openxmlformats.org/officeDocument/2006/relationships/image" Target="../media/image18.png"/><Relationship Id="rId8" Type="http://schemas.openxmlformats.org/officeDocument/2006/relationships/image" Target="../media/image19.png"/><Relationship Id="rId9" Type="http://schemas.openxmlformats.org/officeDocument/2006/relationships/hyperlink" Target="https://www.a-star.edu.sg/ihpc/News/Honours-Awards/tid/284/IHPC-Researcher-wins-T-Up-Excellence-Award.aspx" TargetMode="External"/><Relationship Id="rId10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microsoft.com/office/2007/relationships/hdphoto" Target="../media/hdphoto8.wdp"/><Relationship Id="rId10" Type="http://schemas.openxmlformats.org/officeDocument/2006/relationships/image" Target="../media/image27.png"/><Relationship Id="rId11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microsoft.com/office/2007/relationships/hdphoto" Target="../media/hdphoto9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75"/>
          <a:stretch>
            <a:fillRect/>
          </a:stretch>
        </p:blipFill>
        <p:spPr bwMode="auto">
          <a:xfrm>
            <a:off x="0" y="-4596"/>
            <a:ext cx="1222375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1524000" y="2470317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x-none" b="1" dirty="0">
                <a:latin typeface="Helvetica" charset="0"/>
                <a:ea typeface="Helvetica" charset="0"/>
                <a:cs typeface="Helvetica" charset="0"/>
              </a:rPr>
              <a:t>ERS</a:t>
            </a:r>
            <a:br>
              <a:rPr lang="en-US" altLang="x-none" b="1" dirty="0">
                <a:latin typeface="Helvetica" charset="0"/>
                <a:ea typeface="Helvetica" charset="0"/>
                <a:cs typeface="Helvetica" charset="0"/>
              </a:rPr>
            </a:br>
            <a:r>
              <a:rPr lang="en-US" altLang="x-none" sz="2400" dirty="0">
                <a:latin typeface="Helvetica" charset="0"/>
                <a:ea typeface="Helvetica" charset="0"/>
                <a:cs typeface="Helvetica" charset="0"/>
              </a:rPr>
              <a:t>The DC Solutions Company</a:t>
            </a:r>
            <a:br>
              <a:rPr lang="en-US" altLang="x-none" sz="2400" dirty="0">
                <a:latin typeface="Helvetica" charset="0"/>
                <a:ea typeface="Helvetica" charset="0"/>
                <a:cs typeface="Helvetica" charset="0"/>
              </a:rPr>
            </a:br>
            <a:endParaRPr lang="en-US" altLang="x-none" sz="3200" dirty="0"/>
          </a:p>
        </p:txBody>
      </p:sp>
      <p:sp>
        <p:nvSpPr>
          <p:cNvPr id="15363" name="Subtitle 2"/>
          <p:cNvSpPr>
            <a:spLocks noGrp="1"/>
          </p:cNvSpPr>
          <p:nvPr>
            <p:ph type="subTitle" idx="1"/>
          </p:nvPr>
        </p:nvSpPr>
        <p:spPr>
          <a:xfrm>
            <a:off x="1524000" y="4933950"/>
            <a:ext cx="9144000" cy="1655763"/>
          </a:xfrm>
        </p:spPr>
        <p:txBody>
          <a:bodyPr/>
          <a:lstStyle/>
          <a:p>
            <a:pPr eaLnBrk="1" hangingPunct="1"/>
            <a:r>
              <a:rPr lang="en-US" altLang="x-none" sz="3600" b="1" dirty="0">
                <a:solidFill>
                  <a:srgbClr val="FF0000"/>
                </a:solidFill>
              </a:rPr>
              <a:t>The Smart Choice. The Best Choice.</a:t>
            </a:r>
          </a:p>
          <a:p>
            <a:pPr eaLnBrk="1" hangingPunct="1"/>
            <a:r>
              <a:rPr lang="en-US" altLang="x-none" sz="3600" b="1" dirty="0"/>
              <a:t>Customer Presentation </a:t>
            </a:r>
            <a:r>
              <a:rPr lang="mr-IN" altLang="x-none" sz="3600" b="1" dirty="0"/>
              <a:t>–</a:t>
            </a:r>
            <a:r>
              <a:rPr lang="en-US" altLang="x-none" sz="3600" b="1" dirty="0"/>
              <a:t> August 2017</a:t>
            </a:r>
          </a:p>
          <a:p>
            <a:pPr eaLnBrk="1" hangingPunct="1"/>
            <a:endParaRPr lang="en-US" altLang="x-none" sz="3600" b="1" dirty="0"/>
          </a:p>
          <a:p>
            <a:pPr eaLnBrk="1" hangingPunct="1"/>
            <a:endParaRPr lang="en-US" altLang="x-none" sz="4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DE92A6-7030-934C-9997-BE065A8CCDC5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31106" y="56208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 Security Racks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8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79077" y="1904582"/>
            <a:ext cx="1181468" cy="30099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4856" y="1904582"/>
            <a:ext cx="1154221" cy="3165424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3342"/>
                    </a14:imgEffect>
                    <a14:imgEffect>
                      <a14:saturation sat="0"/>
                    </a14:imgEffect>
                    <a14:imgEffect>
                      <a14:brightnessContrast bright="-8000" contras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4051" y="1784661"/>
            <a:ext cx="1408676" cy="3521689"/>
          </a:xfrm>
        </p:spPr>
      </p:pic>
      <p:sp>
        <p:nvSpPr>
          <p:cNvPr id="8" name="TextBox 7"/>
          <p:cNvSpPr txBox="1"/>
          <p:nvPr/>
        </p:nvSpPr>
        <p:spPr>
          <a:xfrm>
            <a:off x="377320" y="5261360"/>
            <a:ext cx="102213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Secure</a:t>
            </a:r>
          </a:p>
          <a:p>
            <a:pPr algn="ctr"/>
            <a:r>
              <a:rPr lang="en-US" sz="1400" dirty="0"/>
              <a:t>Equipment </a:t>
            </a:r>
          </a:p>
          <a:p>
            <a:pPr algn="ctr"/>
            <a:r>
              <a:rPr lang="en-US" sz="1400" dirty="0"/>
              <a:t>Rack</a:t>
            </a:r>
          </a:p>
          <a:p>
            <a:pPr algn="ctr"/>
            <a:r>
              <a:rPr lang="en-US" sz="1400" dirty="0"/>
              <a:t>(SER)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85408" y="5096368"/>
            <a:ext cx="1249060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Secure</a:t>
            </a:r>
          </a:p>
          <a:p>
            <a:pPr algn="ctr"/>
            <a:r>
              <a:rPr lang="en-US" sz="1400" dirty="0"/>
              <a:t>Twin</a:t>
            </a:r>
          </a:p>
          <a:p>
            <a:pPr algn="ctr"/>
            <a:r>
              <a:rPr lang="en-US" sz="1400" dirty="0"/>
              <a:t>Compartment </a:t>
            </a:r>
          </a:p>
          <a:p>
            <a:pPr algn="ctr"/>
            <a:r>
              <a:rPr lang="en-US" sz="1400" dirty="0"/>
              <a:t>Rack</a:t>
            </a:r>
          </a:p>
          <a:p>
            <a:pPr algn="ctr"/>
            <a:r>
              <a:rPr lang="en-US" sz="1400" dirty="0"/>
              <a:t>(STR)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35764" y="4914508"/>
            <a:ext cx="6760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Secure</a:t>
            </a:r>
          </a:p>
          <a:p>
            <a:pPr algn="ctr"/>
            <a:r>
              <a:rPr lang="en-US" sz="1400" dirty="0"/>
              <a:t>Server</a:t>
            </a:r>
          </a:p>
          <a:p>
            <a:pPr algn="ctr"/>
            <a:r>
              <a:rPr lang="en-US" sz="1400" dirty="0"/>
              <a:t>Rack</a:t>
            </a:r>
          </a:p>
          <a:p>
            <a:pPr algn="ctr"/>
            <a:r>
              <a:rPr lang="en-US" sz="1400" dirty="0"/>
              <a:t>(SSR)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012253"/>
              </p:ext>
            </p:extLst>
          </p:nvPr>
        </p:nvGraphicFramePr>
        <p:xfrm>
          <a:off x="4322114" y="3762868"/>
          <a:ext cx="7666331" cy="26670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9794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026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394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448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SER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STR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SSR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Front</a:t>
                      </a:r>
                      <a:r>
                        <a:rPr lang="en-US" sz="1200" baseline="0" dirty="0"/>
                        <a:t> metal door with reinforced steel mesh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Rear</a:t>
                      </a:r>
                      <a:r>
                        <a:rPr lang="en-US" sz="1200" baseline="0" dirty="0"/>
                        <a:t> metal door integrated with reinforced steel mesh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Yes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Solid</a:t>
                      </a:r>
                      <a:r>
                        <a:rPr lang="en-US" sz="1200" baseline="0" dirty="0"/>
                        <a:t> Metal Door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Power Loading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  <a:r>
                        <a:rPr lang="en-US" sz="1200" baseline="0" dirty="0"/>
                        <a:t> to 2kW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 to 2kW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3kW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Cooling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  <a:r>
                        <a:rPr lang="en-US" sz="1200" baseline="0" dirty="0"/>
                        <a:t> fans at rear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 fans per</a:t>
                      </a:r>
                      <a:r>
                        <a:rPr lang="en-US" sz="1200" baseline="0" dirty="0"/>
                        <a:t> each compartment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Single</a:t>
                      </a:r>
                      <a:r>
                        <a:rPr lang="en-US" sz="1200" baseline="0" dirty="0"/>
                        <a:t> Tachometer Centrifugal fan mounted on top of rack</a:t>
                      </a:r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Notables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Standard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Twin independent isolated</a:t>
                      </a:r>
                      <a:r>
                        <a:rPr lang="en-US" sz="1200" baseline="0" dirty="0"/>
                        <a:t> section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  <a:ea typeface="Helvetica" charset="0"/>
                          <a:cs typeface="Helvetica" charset="0"/>
                        </a:rPr>
                        <a:t>Fully</a:t>
                      </a:r>
                      <a:r>
                        <a:rPr lang="en-US" sz="1200" baseline="0" dirty="0">
                          <a:latin typeface="+mn-lt"/>
                          <a:ea typeface="Helvetica" charset="0"/>
                          <a:cs typeface="Helvetica" charset="0"/>
                        </a:rPr>
                        <a:t> </a:t>
                      </a:r>
                      <a:r>
                        <a:rPr lang="en-US" sz="1200" dirty="0">
                          <a:latin typeface="+mn-lt"/>
                          <a:ea typeface="Helvetica" charset="0"/>
                          <a:cs typeface="Helvetica" charset="0"/>
                        </a:rPr>
                        <a:t>Louvered </a:t>
                      </a:r>
                    </a:p>
                    <a:p>
                      <a:pPr algn="ctr"/>
                      <a:r>
                        <a:rPr lang="en-US" sz="1200" dirty="0">
                          <a:latin typeface="+mn-lt"/>
                          <a:ea typeface="Helvetica" charset="0"/>
                          <a:cs typeface="Helvetica" charset="0"/>
                        </a:rPr>
                        <a:t>Front Door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723432" y="1713645"/>
            <a:ext cx="72679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400" dirty="0">
                <a:ea typeface="Calibri" charset="0"/>
                <a:cs typeface="Calibri" charset="0"/>
              </a:rPr>
              <a:t>Complied, tested and used by Singapore MSD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ea typeface="Calibri" charset="0"/>
                <a:cs typeface="Calibri" charset="0"/>
              </a:rPr>
              <a:t>ER™ Aluminium Extrusion vertical structure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ea typeface="Calibri" charset="0"/>
                <a:cs typeface="Calibri" charset="0"/>
              </a:rPr>
              <a:t>Improved weight-to-strength ratio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ea typeface="Calibri" charset="0"/>
                <a:cs typeface="Calibri" charset="0"/>
              </a:rPr>
              <a:t>Conforms to EIA 310-E, IEC-60297-1 and -2, RS-310-D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ea typeface="Helvetica" charset="0"/>
                <a:cs typeface="Helvetica" charset="0"/>
              </a:rPr>
              <a:t>Designed to fit any vendor’s servers and equipment</a:t>
            </a:r>
            <a:endParaRPr lang="en-US" sz="1400" dirty="0">
              <a:ea typeface="Calibri" charset="0"/>
              <a:cs typeface="Calibri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ea typeface="Calibri" charset="0"/>
                <a:cs typeface="Calibri" charset="0"/>
              </a:rPr>
              <a:t>Tested by TUV  up to 750kg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ea typeface="Calibri" charset="0"/>
                <a:cs typeface="Calibri" charset="0"/>
              </a:rPr>
              <a:t>ABLOY locking system for Front and Rear  doors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ea typeface="Calibri" charset="0"/>
                <a:cs typeface="Calibri" charset="0"/>
              </a:rPr>
              <a:t>Additional security with  specially designed hook locking mechanism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/>
              <a:t>OPTIONAL: Multi-Factor Authentication Access Control</a:t>
            </a:r>
          </a:p>
          <a:p>
            <a:pPr marL="285750" indent="-285750">
              <a:buFont typeface="Arial" charset="0"/>
              <a:buChar char="•"/>
            </a:pPr>
            <a:endParaRPr lang="en-US" sz="1400" dirty="0">
              <a:ea typeface="Calibri" charset="0"/>
              <a:cs typeface="Calibri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D7D689-B267-4348-8B23-06CB5B169555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847797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1"/>
                </a:solidFill>
              </a:rPr>
              <a:t>E@Rack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mr-IN" dirty="0">
                <a:solidFill>
                  <a:schemeClr val="bg1"/>
                </a:solidFill>
              </a:rPr>
              <a:t>–</a:t>
            </a:r>
            <a:r>
              <a:rPr lang="en-US" dirty="0">
                <a:solidFill>
                  <a:schemeClr val="bg1"/>
                </a:solidFill>
              </a:rPr>
              <a:t> The Choice for Data Centers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58775" y="1821273"/>
            <a:ext cx="7556707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Century Gothic" charset="0"/>
                <a:ea typeface="Century Gothic" charset="0"/>
                <a:cs typeface="Century Gothic" charset="0"/>
              </a:rPr>
              <a:t>ERS Featured Product</a:t>
            </a:r>
          </a:p>
          <a:p>
            <a:r>
              <a:rPr lang="en-US" sz="4800" b="1" dirty="0" err="1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E@Rack</a:t>
            </a:r>
            <a:endParaRPr lang="en-US" sz="4800" b="1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Engineered for Data Centers ROI</a:t>
            </a:r>
          </a:p>
          <a:p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Scientifically Enhanced for Businesses TCO</a:t>
            </a:r>
          </a:p>
          <a:p>
            <a:r>
              <a:rPr lang="en-US" b="1" dirty="0">
                <a:latin typeface="Century Gothic" charset="0"/>
                <a:ea typeface="Century Gothic" charset="0"/>
                <a:cs typeface="Century Gothic" charset="0"/>
              </a:rPr>
              <a:t>Better Airflow • Higher Power Density •Improve DC Performance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91795" y="1690688"/>
            <a:ext cx="2130159" cy="47625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58775" y="3974979"/>
            <a:ext cx="75081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Helvetica" charset="0"/>
                <a:ea typeface="Helvetica" charset="0"/>
                <a:cs typeface="Helvetica" charset="0"/>
              </a:rPr>
              <a:t>Design with aid from Computational Fluid Dynamics (CFD)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Helvetica" charset="0"/>
                <a:ea typeface="Helvetica" charset="0"/>
                <a:cs typeface="Helvetica" charset="0"/>
              </a:rPr>
              <a:t>Space-Frame Technology for lightweight design and improved weight-to-strength ratio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Helvetica" charset="0"/>
                <a:ea typeface="Helvetica" charset="0"/>
                <a:cs typeface="Helvetica" charset="0"/>
              </a:rPr>
              <a:t>Specially designed extendable power strip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Helvetica" charset="0"/>
                <a:ea typeface="Helvetica" charset="0"/>
                <a:cs typeface="Helvetica" charset="0"/>
              </a:rPr>
              <a:t>Improved cable management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Helvetica" charset="0"/>
                <a:ea typeface="Helvetica" charset="0"/>
                <a:cs typeface="Helvetica" charset="0"/>
              </a:rPr>
              <a:t>Fits any vendor’s servers and equipment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Helvetica" charset="0"/>
                <a:ea typeface="Helvetica" charset="0"/>
                <a:cs typeface="Helvetica" charset="0"/>
              </a:rPr>
              <a:t>Support Static Loading up to 1500kg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Helvetica" charset="0"/>
                <a:ea typeface="Helvetica" charset="0"/>
                <a:cs typeface="Helvetica" charset="0"/>
              </a:rPr>
              <a:t>Support Power Loading &gt; 5 kW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Helvetica" charset="0"/>
                <a:ea typeface="Helvetica" charset="0"/>
                <a:cs typeface="Helvetica" charset="0"/>
              </a:rPr>
              <a:t>Heat tested up to 16kW (under controlled condition)</a:t>
            </a:r>
            <a:br>
              <a:rPr lang="en-US" sz="1400" dirty="0">
                <a:latin typeface="Helvetica" charset="0"/>
                <a:ea typeface="Helvetica" charset="0"/>
                <a:cs typeface="Helvetica" charset="0"/>
              </a:rPr>
            </a:br>
            <a:endParaRPr lang="en-US" sz="1400" dirty="0">
              <a:latin typeface="Helvetica" charset="0"/>
              <a:ea typeface="Helvetica" charset="0"/>
              <a:cs typeface="Helvetica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400" b="1" dirty="0"/>
              <a:t>OPTIONAL: </a:t>
            </a:r>
            <a:r>
              <a:rPr lang="en-US" sz="1400" dirty="0"/>
              <a:t>Multi-Factor Authentication Access Control (Up to 3FA)</a:t>
            </a:r>
            <a:endParaRPr lang="en-US" sz="140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D7D689-B267-4348-8B23-06CB5B169555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363874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err="1">
                <a:latin typeface="Helvetica" charset="0"/>
                <a:ea typeface="Helvetica" charset="0"/>
                <a:cs typeface="Helvetica" charset="0"/>
              </a:rPr>
              <a:t>E@Rack</a:t>
            </a:r>
            <a:r>
              <a:rPr lang="en-US" sz="3600" b="1" dirty="0">
                <a:latin typeface="Helvetica" charset="0"/>
                <a:ea typeface="Helvetica" charset="0"/>
                <a:cs typeface="Helvetica" charset="0"/>
              </a:rPr>
              <a:t> : CFD-Aided Design &amp; Development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298" y="1842679"/>
            <a:ext cx="4784322" cy="2508753"/>
          </a:xfrm>
        </p:spPr>
      </p:pic>
      <p:sp>
        <p:nvSpPr>
          <p:cNvPr id="3" name="TextBox 2"/>
          <p:cNvSpPr txBox="1"/>
          <p:nvPr/>
        </p:nvSpPr>
        <p:spPr>
          <a:xfrm>
            <a:off x="1190484" y="4293889"/>
            <a:ext cx="2475678" cy="1969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TEMPERATURE DISTRIBUTION</a:t>
            </a:r>
          </a:p>
          <a:p>
            <a:r>
              <a:rPr lang="en-US" sz="1200" b="1" dirty="0"/>
              <a:t>WHILE TESTED AT 16KW HEAT LOAD</a:t>
            </a:r>
          </a:p>
          <a:p>
            <a:r>
              <a:rPr lang="en-US" sz="1200" b="1" dirty="0"/>
              <a:t>UNDER CONTROLLED CONDITION</a:t>
            </a:r>
          </a:p>
          <a:p>
            <a:endParaRPr lang="en-US" sz="1400" dirty="0"/>
          </a:p>
          <a:p>
            <a:r>
              <a:rPr lang="en-US" sz="1400" dirty="0"/>
              <a:t>Temp.(in) 27 </a:t>
            </a:r>
            <a:r>
              <a:rPr lang="en-US" sz="1400" dirty="0" err="1"/>
              <a:t>degC</a:t>
            </a:r>
            <a:endParaRPr lang="en-US" sz="1400" dirty="0"/>
          </a:p>
          <a:p>
            <a:r>
              <a:rPr lang="en-US" sz="1600" b="1" dirty="0"/>
              <a:t/>
            </a:r>
            <a:br>
              <a:rPr lang="en-US" sz="1600" b="1" dirty="0"/>
            </a:br>
            <a:r>
              <a:rPr lang="en-US" sz="1400" b="1" dirty="0"/>
              <a:t>Findings at back of rack*</a:t>
            </a:r>
            <a:br>
              <a:rPr lang="en-US" sz="1400" b="1" dirty="0"/>
            </a:br>
            <a:r>
              <a:rPr lang="en-US" sz="1400" dirty="0"/>
              <a:t>35 </a:t>
            </a:r>
            <a:r>
              <a:rPr lang="en-US" sz="1400" dirty="0" err="1"/>
              <a:t>degC</a:t>
            </a:r>
            <a:r>
              <a:rPr lang="en-US" sz="1400" dirty="0"/>
              <a:t> air (conventional)</a:t>
            </a:r>
          </a:p>
          <a:p>
            <a:r>
              <a:rPr lang="en-US" sz="1400" dirty="0"/>
              <a:t>32 </a:t>
            </a:r>
            <a:r>
              <a:rPr lang="en-US" sz="1400" dirty="0" err="1"/>
              <a:t>degC</a:t>
            </a:r>
            <a:r>
              <a:rPr lang="en-US" sz="1400" dirty="0"/>
              <a:t> air (</a:t>
            </a:r>
            <a:r>
              <a:rPr lang="en-US" sz="1400" dirty="0" err="1"/>
              <a:t>E@Rack</a:t>
            </a:r>
            <a:r>
              <a:rPr lang="en-US" sz="1400" dirty="0"/>
              <a:t>)</a:t>
            </a:r>
          </a:p>
        </p:txBody>
      </p:sp>
      <p:sp>
        <p:nvSpPr>
          <p:cNvPr id="7" name="Chevron 6"/>
          <p:cNvSpPr/>
          <p:nvPr/>
        </p:nvSpPr>
        <p:spPr>
          <a:xfrm>
            <a:off x="4000506" y="4661910"/>
            <a:ext cx="417095" cy="1155102"/>
          </a:xfrm>
          <a:prstGeom prst="chevr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76099" y="4531575"/>
            <a:ext cx="2511521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/>
              <a:t>E@Rack</a:t>
            </a:r>
            <a:r>
              <a:rPr lang="en-US" sz="1600" b="1" dirty="0"/>
              <a:t> Derived Benefits</a:t>
            </a:r>
          </a:p>
          <a:p>
            <a:r>
              <a:rPr lang="en-US" sz="1400" dirty="0"/>
              <a:t>Less energy required for cooling</a:t>
            </a:r>
          </a:p>
          <a:p>
            <a:r>
              <a:rPr lang="en-US" sz="1400" dirty="0"/>
              <a:t>Reduction of hot spots</a:t>
            </a:r>
          </a:p>
          <a:p>
            <a:r>
              <a:rPr lang="en-US" sz="1400" dirty="0"/>
              <a:t>Reduction of pressure points</a:t>
            </a:r>
          </a:p>
          <a:p>
            <a:r>
              <a:rPr lang="en-US" sz="1400" dirty="0"/>
              <a:t>Better performance</a:t>
            </a:r>
          </a:p>
          <a:p>
            <a:r>
              <a:rPr lang="en-US" sz="1400" dirty="0"/>
              <a:t>Longevity for racked equipment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853082" y="1988585"/>
            <a:ext cx="1950662" cy="2238743"/>
            <a:chOff x="8112838" y="1690688"/>
            <a:chExt cx="3419784" cy="291029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6379" y="1690688"/>
              <a:ext cx="1935338" cy="2433103"/>
            </a:xfrm>
            <a:prstGeom prst="rect">
              <a:avLst/>
            </a:prstGeom>
            <a:noFill/>
            <a:ln>
              <a:noFill/>
            </a:ln>
            <a:extLst/>
          </p:spPr>
        </p:pic>
        <p:sp>
          <p:nvSpPr>
            <p:cNvPr id="9" name="TextBox 8"/>
            <p:cNvSpPr txBox="1"/>
            <p:nvPr/>
          </p:nvSpPr>
          <p:spPr>
            <a:xfrm>
              <a:off x="8112838" y="4240895"/>
              <a:ext cx="3419784" cy="36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/>
                <a:t>E@Rack</a:t>
              </a:r>
              <a:r>
                <a:rPr lang="en-US" sz="1200" dirty="0"/>
                <a:t> Airflow Distribution</a:t>
              </a:r>
            </a:p>
          </p:txBody>
        </p:sp>
      </p:grpSp>
      <p:sp>
        <p:nvSpPr>
          <p:cNvPr id="10" name="Chevron 9"/>
          <p:cNvSpPr/>
          <p:nvPr/>
        </p:nvSpPr>
        <p:spPr>
          <a:xfrm>
            <a:off x="7437570" y="4525226"/>
            <a:ext cx="417095" cy="1155102"/>
          </a:xfrm>
          <a:prstGeom prst="chevr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37847" y="4503423"/>
            <a:ext cx="2931187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Benefits to DC Businesses</a:t>
            </a:r>
          </a:p>
          <a:p>
            <a:r>
              <a:rPr lang="en-US" sz="1400" dirty="0"/>
              <a:t>More cost savings</a:t>
            </a:r>
          </a:p>
          <a:p>
            <a:r>
              <a:rPr lang="en-US" sz="1400" dirty="0"/>
              <a:t>Better value for money</a:t>
            </a:r>
          </a:p>
          <a:p>
            <a:r>
              <a:rPr lang="en-US" sz="1400" dirty="0"/>
              <a:t>Lessen CAPEX and OPEX</a:t>
            </a:r>
          </a:p>
          <a:p>
            <a:r>
              <a:rPr lang="en-US" sz="1400" dirty="0"/>
              <a:t>Lower TCO and Higher ROI</a:t>
            </a:r>
          </a:p>
          <a:p>
            <a:r>
              <a:rPr lang="en-US" sz="1400" dirty="0"/>
              <a:t>Easier Standardized Rack Deployment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53082" y="6553292"/>
            <a:ext cx="44756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/>
              <a:t>Findings by A*STAR IHPC</a:t>
            </a:r>
            <a:r>
              <a:rPr lang="en-US" sz="1200" i="1" dirty="0"/>
              <a:t>: Institute of High Performance Computing 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>
          <a:xfrm>
            <a:off x="7853082" y="6356350"/>
            <a:ext cx="3500718" cy="365125"/>
          </a:xfrm>
        </p:spPr>
        <p:txBody>
          <a:bodyPr/>
          <a:lstStyle/>
          <a:p>
            <a:pPr>
              <a:defRPr/>
            </a:pPr>
            <a:fld id="{930E38F4-3887-D74E-AA82-C03C0BCA565C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1086781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>
                <a:latin typeface="Arial" charset="0"/>
                <a:ea typeface="Arial" charset="0"/>
                <a:cs typeface="Arial" charset="0"/>
              </a:rPr>
              <a:t>E@Rack</a:t>
            </a:r>
            <a:r>
              <a:rPr lang="en-US" sz="4000" b="1" dirty="0">
                <a:latin typeface="Arial" charset="0"/>
                <a:ea typeface="Arial" charset="0"/>
                <a:cs typeface="Arial" charset="0"/>
              </a:rPr>
              <a:t> v2013 Features</a:t>
            </a:r>
          </a:p>
        </p:txBody>
      </p:sp>
      <p:pic>
        <p:nvPicPr>
          <p:cNvPr id="5" name="Content Placeholder 4" descr="Rack frontsid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438378" y="2437854"/>
            <a:ext cx="1809750" cy="372745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4079875" y="2068324"/>
            <a:ext cx="4248150" cy="445702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SG" sz="1200">
              <a:latin typeface="+mj-lt"/>
            </a:endParaRPr>
          </a:p>
        </p:txBody>
      </p:sp>
      <p:grpSp>
        <p:nvGrpSpPr>
          <p:cNvPr id="7" name="Group 34"/>
          <p:cNvGrpSpPr>
            <a:grpSpLocks/>
          </p:cNvGrpSpPr>
          <p:nvPr/>
        </p:nvGrpSpPr>
        <p:grpSpPr bwMode="auto">
          <a:xfrm>
            <a:off x="2845570" y="5525504"/>
            <a:ext cx="2602358" cy="1215865"/>
            <a:chOff x="547543" y="3530308"/>
            <a:chExt cx="2812690" cy="1216695"/>
          </a:xfrm>
        </p:grpSpPr>
        <p:pic>
          <p:nvPicPr>
            <p:cNvPr id="8" name="Picture 35" descr="0163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7543" y="3543600"/>
              <a:ext cx="802954" cy="120340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Rounded Rectangle 16"/>
            <p:cNvSpPr/>
            <p:nvPr/>
          </p:nvSpPr>
          <p:spPr>
            <a:xfrm>
              <a:off x="1481479" y="3530308"/>
              <a:ext cx="1878754" cy="1000521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36000" tIns="36000" rIns="36000" bIns="36000" anchor="ctr">
              <a:spAutoFit/>
            </a:bodyPr>
            <a:lstStyle/>
            <a:p>
              <a:pPr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b="1">
                  <a:solidFill>
                    <a:srgbClr val="000000"/>
                  </a:solidFill>
                  <a:latin typeface="+mj-lt"/>
                  <a:cs typeface="Arial" charset="0"/>
                </a:rPr>
                <a:t>Bus Bar Design Power-Strip </a:t>
              </a:r>
              <a:r>
                <a:rPr lang="en-US" sz="1200">
                  <a:solidFill>
                    <a:srgbClr val="000000"/>
                  </a:solidFill>
                  <a:latin typeface="+mj-lt"/>
                  <a:cs typeface="Arial" charset="0"/>
                </a:rPr>
                <a:t>for superior Reliability in termination, Robust &amp; Maintenance-free. </a:t>
              </a:r>
              <a:endParaRPr lang="en-SG" sz="1200">
                <a:solidFill>
                  <a:srgbClr val="000000"/>
                </a:solidFill>
                <a:latin typeface="+mj-lt"/>
                <a:cs typeface="Arial" charset="0"/>
              </a:endParaRPr>
            </a:p>
          </p:txBody>
        </p:sp>
      </p:grpSp>
      <p:grpSp>
        <p:nvGrpSpPr>
          <p:cNvPr id="10" name="Group 37"/>
          <p:cNvGrpSpPr>
            <a:grpSpLocks/>
          </p:cNvGrpSpPr>
          <p:nvPr/>
        </p:nvGrpSpPr>
        <p:grpSpPr bwMode="auto">
          <a:xfrm>
            <a:off x="7248129" y="5622628"/>
            <a:ext cx="2595563" cy="974725"/>
            <a:chOff x="5792961" y="4941168"/>
            <a:chExt cx="2595463" cy="976065"/>
          </a:xfrm>
        </p:grpSpPr>
        <p:pic>
          <p:nvPicPr>
            <p:cNvPr id="11" name="Picture 10" descr="new03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7196257" y="4941168"/>
              <a:ext cx="1192167" cy="97606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Rounded Rectangle 14"/>
            <p:cNvSpPr/>
            <p:nvPr/>
          </p:nvSpPr>
          <p:spPr>
            <a:xfrm>
              <a:off x="5792961" y="4988072"/>
              <a:ext cx="1301700" cy="81708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36000" tIns="36000" rIns="36000" bIns="36000" anchor="ctr">
              <a:spAutoFit/>
            </a:bodyPr>
            <a:lstStyle/>
            <a:p>
              <a:pPr algn="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b="1">
                  <a:solidFill>
                    <a:schemeClr val="tx1"/>
                  </a:solidFill>
                  <a:latin typeface="+mj-lt"/>
                  <a:cs typeface="Arial" charset="0"/>
                </a:rPr>
                <a:t>Independent Locking and Unlocking Mechanism</a:t>
              </a:r>
              <a:endParaRPr lang="en-SG" sz="1200" b="1">
                <a:solidFill>
                  <a:srgbClr val="000000"/>
                </a:solidFill>
                <a:latin typeface="+mj-lt"/>
                <a:cs typeface="Arial" charset="0"/>
              </a:endParaRPr>
            </a:p>
          </p:txBody>
        </p:sp>
      </p:grpSp>
      <p:grpSp>
        <p:nvGrpSpPr>
          <p:cNvPr id="13" name="Group 43"/>
          <p:cNvGrpSpPr>
            <a:grpSpLocks/>
          </p:cNvGrpSpPr>
          <p:nvPr/>
        </p:nvGrpSpPr>
        <p:grpSpPr bwMode="auto">
          <a:xfrm>
            <a:off x="7608169" y="2935913"/>
            <a:ext cx="2627313" cy="1027113"/>
            <a:chOff x="5965552" y="2546066"/>
            <a:chExt cx="2627369" cy="1026950"/>
          </a:xfrm>
        </p:grpSpPr>
        <p:pic>
          <p:nvPicPr>
            <p:cNvPr id="14" name="Picture 44" descr="0152.jpg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7668976" y="2546066"/>
              <a:ext cx="923945" cy="102695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" name="Rounded Rectangle 8"/>
            <p:cNvSpPr/>
            <p:nvPr/>
          </p:nvSpPr>
          <p:spPr>
            <a:xfrm>
              <a:off x="5965552" y="2627024"/>
              <a:ext cx="1533558" cy="815828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36000" tIns="36000" rIns="36000" bIns="36000" anchor="ctr">
              <a:spAutoFit/>
            </a:bodyPr>
            <a:lstStyle/>
            <a:p>
              <a:pPr algn="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b="1">
                  <a:solidFill>
                    <a:srgbClr val="000000"/>
                  </a:solidFill>
                  <a:latin typeface="+mj-lt"/>
                  <a:cs typeface="Arial" charset="0"/>
                </a:rPr>
                <a:t>Eco-friendly Mounting </a:t>
              </a:r>
              <a:r>
                <a:rPr lang="en-US" sz="1200">
                  <a:solidFill>
                    <a:srgbClr val="000000"/>
                  </a:solidFill>
                  <a:latin typeface="+mj-lt"/>
                  <a:cs typeface="Arial" charset="0"/>
                </a:rPr>
                <a:t>profile through-hole U positioning and mounting bay</a:t>
              </a:r>
              <a:endParaRPr lang="en-SG" sz="1200">
                <a:solidFill>
                  <a:srgbClr val="000000"/>
                </a:solidFill>
                <a:latin typeface="+mj-lt"/>
                <a:cs typeface="Arial" charset="0"/>
              </a:endParaRPr>
            </a:p>
          </p:txBody>
        </p:sp>
      </p:grpSp>
      <p:grpSp>
        <p:nvGrpSpPr>
          <p:cNvPr id="16" name="Group 46"/>
          <p:cNvGrpSpPr>
            <a:grpSpLocks/>
          </p:cNvGrpSpPr>
          <p:nvPr/>
        </p:nvGrpSpPr>
        <p:grpSpPr bwMode="auto">
          <a:xfrm>
            <a:off x="7469188" y="4327624"/>
            <a:ext cx="2686050" cy="1117600"/>
            <a:chOff x="5939397" y="3680676"/>
            <a:chExt cx="2558068" cy="1116476"/>
          </a:xfrm>
        </p:grpSpPr>
        <p:pic>
          <p:nvPicPr>
            <p:cNvPr id="17" name="Picture 16" descr="0182.jp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7668965" y="3680676"/>
              <a:ext cx="828500" cy="111647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8" name="Rounded Rectangle 10"/>
            <p:cNvSpPr/>
            <p:nvPr/>
          </p:nvSpPr>
          <p:spPr>
            <a:xfrm>
              <a:off x="5939397" y="3716367"/>
              <a:ext cx="1522443" cy="815137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36000" tIns="36000" rIns="36000" bIns="36000" anchor="ctr">
              <a:spAutoFit/>
            </a:bodyPr>
            <a:lstStyle/>
            <a:p>
              <a:pPr algn="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b="1">
                  <a:solidFill>
                    <a:srgbClr val="000000"/>
                  </a:solidFill>
                  <a:latin typeface="+mj-lt"/>
                  <a:cs typeface="Arial" charset="0"/>
                </a:rPr>
                <a:t>Improved Cable Management- </a:t>
              </a:r>
              <a:r>
                <a:rPr lang="en-US" sz="1200">
                  <a:solidFill>
                    <a:srgbClr val="000000"/>
                  </a:solidFill>
                  <a:latin typeface="+mj-lt"/>
                  <a:cs typeface="Arial" charset="0"/>
                </a:rPr>
                <a:t>reduces footprint by 25% of cabinet space </a:t>
              </a:r>
              <a:endParaRPr lang="en-SG" sz="1200">
                <a:solidFill>
                  <a:srgbClr val="000000"/>
                </a:solidFill>
                <a:latin typeface="+mj-lt"/>
                <a:cs typeface="Arial" charset="0"/>
              </a:endParaRPr>
            </a:p>
          </p:txBody>
        </p:sp>
      </p:grpSp>
      <p:grpSp>
        <p:nvGrpSpPr>
          <p:cNvPr id="19" name="Group 49"/>
          <p:cNvGrpSpPr>
            <a:grpSpLocks/>
          </p:cNvGrpSpPr>
          <p:nvPr/>
        </p:nvGrpSpPr>
        <p:grpSpPr bwMode="auto">
          <a:xfrm>
            <a:off x="2495600" y="1700809"/>
            <a:ext cx="2592286" cy="1052779"/>
            <a:chOff x="1110172" y="4883021"/>
            <a:chExt cx="2532184" cy="979526"/>
          </a:xfrm>
        </p:grpSpPr>
        <p:pic>
          <p:nvPicPr>
            <p:cNvPr id="20" name="Picture 1" descr="T-view1.jp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1110172" y="4883021"/>
              <a:ext cx="993082" cy="97952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Rounded Rectangle 12"/>
            <p:cNvSpPr/>
            <p:nvPr/>
          </p:nvSpPr>
          <p:spPr>
            <a:xfrm>
              <a:off x="2257588" y="4968166"/>
              <a:ext cx="1384768" cy="759183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36000" tIns="36000" rIns="36000" bIns="36000" anchor="ctr">
              <a:spAutoFit/>
            </a:bodyPr>
            <a:lstStyle/>
            <a:p>
              <a:pPr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b="1">
                  <a:solidFill>
                    <a:srgbClr val="000000"/>
                  </a:solidFill>
                  <a:latin typeface="+mj-lt"/>
                  <a:cs typeface="Arial" charset="0"/>
                </a:rPr>
                <a:t>R&amp;D Thermal Management Design </a:t>
              </a:r>
              <a:r>
                <a:rPr lang="en-US" sz="1200">
                  <a:solidFill>
                    <a:srgbClr val="000000"/>
                  </a:solidFill>
                  <a:latin typeface="+mj-lt"/>
                  <a:cs typeface="Arial" charset="0"/>
                </a:rPr>
                <a:t>for peace of mind &amp; resiliency</a:t>
              </a:r>
              <a:endParaRPr lang="en-SG" sz="1200">
                <a:solidFill>
                  <a:srgbClr val="000000"/>
                </a:solidFill>
                <a:latin typeface="+mj-lt"/>
                <a:cs typeface="Arial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87683" y="2852936"/>
            <a:ext cx="4584183" cy="1102200"/>
            <a:chOff x="-757241" y="2898012"/>
            <a:chExt cx="4584183" cy="1102200"/>
          </a:xfrm>
        </p:grpSpPr>
        <p:grpSp>
          <p:nvGrpSpPr>
            <p:cNvPr id="23" name="Group 31"/>
            <p:cNvGrpSpPr>
              <a:grpSpLocks/>
            </p:cNvGrpSpPr>
            <p:nvPr/>
          </p:nvGrpSpPr>
          <p:grpSpPr bwMode="auto">
            <a:xfrm>
              <a:off x="514573" y="2978294"/>
              <a:ext cx="3312369" cy="999838"/>
              <a:chOff x="376120" y="2171372"/>
              <a:chExt cx="3204110" cy="1280362"/>
            </a:xfrm>
          </p:grpSpPr>
          <p:pic>
            <p:nvPicPr>
              <p:cNvPr id="27" name="Picture 26" descr="0204.jpg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76120" y="2348051"/>
                <a:ext cx="1297594" cy="863984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28" name="Rounded Rectangle 18"/>
              <p:cNvSpPr/>
              <p:nvPr/>
            </p:nvSpPr>
            <p:spPr>
              <a:xfrm>
                <a:off x="1817345" y="2171372"/>
                <a:ext cx="1762885" cy="128036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lIns="36000" tIns="36000" rIns="36000" bIns="36000" anchor="ctr">
                <a:spAutoFit/>
              </a:bodyPr>
              <a:lstStyle/>
              <a:p>
                <a:pPr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200" b="1">
                    <a:solidFill>
                      <a:srgbClr val="000000"/>
                    </a:solidFill>
                    <a:latin typeface="+mj-lt"/>
                    <a:cs typeface="Arial" charset="0"/>
                  </a:rPr>
                  <a:t>Space-Frame Technology   </a:t>
                </a:r>
                <a:r>
                  <a:rPr lang="en-US" sz="1200">
                    <a:solidFill>
                      <a:srgbClr val="000000"/>
                    </a:solidFill>
                    <a:latin typeface="+mj-lt"/>
                    <a:cs typeface="Arial" charset="0"/>
                  </a:rPr>
                  <a:t>reinforced strength, weigh less than 20kg, Load Tested 1500kg by independent test lab </a:t>
                </a:r>
                <a:endParaRPr lang="en-SG" sz="1200">
                  <a:solidFill>
                    <a:srgbClr val="000000"/>
                  </a:solidFill>
                  <a:latin typeface="+mj-lt"/>
                  <a:cs typeface="Arial" charset="0"/>
                </a:endParaRPr>
              </a:p>
            </p:txBody>
          </p:sp>
        </p:grpSp>
        <p:grpSp>
          <p:nvGrpSpPr>
            <p:cNvPr id="24" name="Group 40"/>
            <p:cNvGrpSpPr>
              <a:grpSpLocks/>
            </p:cNvGrpSpPr>
            <p:nvPr/>
          </p:nvGrpSpPr>
          <p:grpSpPr bwMode="auto">
            <a:xfrm>
              <a:off x="-757241" y="2898012"/>
              <a:ext cx="2613247" cy="1102200"/>
              <a:chOff x="5247076" y="1325154"/>
              <a:chExt cx="2540615" cy="1102356"/>
            </a:xfrm>
          </p:grpSpPr>
          <p:pic>
            <p:nvPicPr>
              <p:cNvPr id="25" name="Picture 24" descr="0231.jpg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052466" y="1325154"/>
                <a:ext cx="735225" cy="1102356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26" name="Rounded Rectangle 6"/>
              <p:cNvSpPr>
                <a:spLocks noChangeArrowheads="1"/>
              </p:cNvSpPr>
              <p:nvPr/>
            </p:nvSpPr>
            <p:spPr bwMode="auto">
              <a:xfrm>
                <a:off x="5247076" y="1615281"/>
                <a:ext cx="1458491" cy="264355"/>
              </a:xfrm>
              <a:prstGeom prst="roundRect">
                <a:avLst>
                  <a:gd name="adj" fmla="val 16667"/>
                </a:avLst>
              </a:prstGeom>
              <a:noFill/>
              <a:ln w="9525" algn="ctr">
                <a:noFill/>
                <a:round/>
                <a:headEnd/>
                <a:tailEnd/>
              </a:ln>
              <a:effectLst>
                <a:outerShdw dist="25400" dir="5400000" rotWithShape="0">
                  <a:srgbClr val="000000">
                    <a:alpha val="39999"/>
                  </a:srgbClr>
                </a:outerShdw>
              </a:effectLst>
            </p:spPr>
            <p:txBody>
              <a:bodyPr lIns="36000" tIns="36000" rIns="36000" bIns="36000" anchor="ctr">
                <a:spAutoFit/>
              </a:bodyPr>
              <a:lstStyle/>
              <a:p>
                <a:pPr algn="r"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en-SG" sz="120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</p:grpSp>
      <p:pic>
        <p:nvPicPr>
          <p:cNvPr id="29" name="Picture 28" descr="0152.jpg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rcRect/>
          <a:stretch>
            <a:fillRect/>
          </a:stretch>
        </p:blipFill>
        <p:spPr bwMode="auto">
          <a:xfrm>
            <a:off x="9169179" y="1698824"/>
            <a:ext cx="1166813" cy="102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30" name="Rounded Rectangle 8"/>
          <p:cNvSpPr>
            <a:spLocks noChangeArrowheads="1"/>
          </p:cNvSpPr>
          <p:nvPr/>
        </p:nvSpPr>
        <p:spPr bwMode="auto">
          <a:xfrm>
            <a:off x="7032104" y="1820954"/>
            <a:ext cx="1905000" cy="81595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lIns="36000" tIns="36000" rIns="36000" bIns="36000" anchor="ctr">
            <a:spAutoFit/>
          </a:bodyPr>
          <a:lstStyle/>
          <a:p>
            <a:pPr algn="r" defTabSz="533400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200" b="1">
                <a:solidFill>
                  <a:srgbClr val="000000"/>
                </a:solidFill>
                <a:latin typeface="+mj-lt"/>
              </a:rPr>
              <a:t>Automated Intelligent Solution </a:t>
            </a:r>
            <a:r>
              <a:rPr lang="en-US" sz="1200">
                <a:solidFill>
                  <a:srgbClr val="000000"/>
                </a:solidFill>
                <a:latin typeface="+mj-lt"/>
              </a:rPr>
              <a:t>allow Monitoring, Capacity &amp; Performance Planning</a:t>
            </a:r>
            <a:endParaRPr lang="en-SG" sz="120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0"/>
          <a:srcRect r="52536"/>
          <a:stretch>
            <a:fillRect/>
          </a:stretch>
        </p:blipFill>
        <p:spPr bwMode="auto">
          <a:xfrm>
            <a:off x="9048626" y="1556793"/>
            <a:ext cx="1439863" cy="1227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2" name="Group 31"/>
          <p:cNvGrpSpPr/>
          <p:nvPr/>
        </p:nvGrpSpPr>
        <p:grpSpPr>
          <a:xfrm>
            <a:off x="1776536" y="4051076"/>
            <a:ext cx="2807296" cy="1754188"/>
            <a:chOff x="0" y="3933825"/>
            <a:chExt cx="2807296" cy="1754188"/>
          </a:xfrm>
        </p:grpSpPr>
        <p:grpSp>
          <p:nvGrpSpPr>
            <p:cNvPr id="33" name="Group 34"/>
            <p:cNvGrpSpPr>
              <a:grpSpLocks/>
            </p:cNvGrpSpPr>
            <p:nvPr/>
          </p:nvGrpSpPr>
          <p:grpSpPr bwMode="auto">
            <a:xfrm>
              <a:off x="35496" y="4149725"/>
              <a:ext cx="2771800" cy="1389063"/>
              <a:chOff x="467544" y="3356992"/>
              <a:chExt cx="2772892" cy="1390011"/>
            </a:xfrm>
          </p:grpSpPr>
          <p:pic>
            <p:nvPicPr>
              <p:cNvPr id="35" name="Picture 34" descr="0163.jp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7544" y="3356992"/>
                <a:ext cx="927466" cy="1390011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sp>
            <p:nvSpPr>
              <p:cNvPr id="36" name="Rounded Rectangle 16"/>
              <p:cNvSpPr/>
              <p:nvPr/>
            </p:nvSpPr>
            <p:spPr>
              <a:xfrm>
                <a:off x="1648018" y="3660150"/>
                <a:ext cx="1592418" cy="44850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</a:ln>
              <a:effectLst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lIns="36000" tIns="36000" rIns="36000" bIns="36000" anchor="ctr">
                <a:spAutoFit/>
              </a:bodyPr>
              <a:lstStyle/>
              <a:p>
                <a:pPr defTabSz="5334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US" sz="1200" b="1">
                    <a:solidFill>
                      <a:srgbClr val="000000"/>
                    </a:solidFill>
                    <a:latin typeface="+mj-lt"/>
                    <a:cs typeface="Arial" charset="0"/>
                  </a:rPr>
                  <a:t>Add-on &amp; Removable Side Panels</a:t>
                </a:r>
                <a:endParaRPr lang="en-SG" sz="1200" b="1">
                  <a:solidFill>
                    <a:srgbClr val="000000"/>
                  </a:solidFill>
                  <a:latin typeface="+mj-lt"/>
                  <a:cs typeface="Arial" charset="0"/>
                </a:endParaRPr>
              </a:p>
            </p:txBody>
          </p:sp>
        </p:grpSp>
        <p:pic>
          <p:nvPicPr>
            <p:cNvPr id="34" name="Content Placeholder 3" descr="Rack frontside.png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0" y="3933825"/>
              <a:ext cx="1066800" cy="1754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7" name="Picture 52" descr="e@racks_lowres.jp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632523" y="3577530"/>
            <a:ext cx="825843" cy="1179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75047E0-ADBA-4EAF-A934-B1E78AFA04CF}" type="slidenum">
              <a:rPr lang="en-MY" smtClean="0">
                <a:latin typeface="Arial" panose="020B0604020202020204" pitchFamily="34" charset="0"/>
                <a:cs typeface="Arial" panose="020B0604020202020204" pitchFamily="34" charset="0"/>
              </a:rPr>
              <a:t>13</a:t>
            </a:fld>
            <a:endParaRPr lang="en-MY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722314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AISLE CONTAINMENT SOLUTION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5373157" y="4122123"/>
            <a:ext cx="7154779" cy="3104085"/>
          </a:xfrm>
        </p:spPr>
        <p:txBody>
          <a:bodyPr>
            <a:noAutofit/>
          </a:bodyPr>
          <a:lstStyle/>
          <a:p>
            <a:pPr marL="180000" fontAlgn="base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ea typeface="Helvetica" charset="0"/>
                <a:cs typeface="Helvetica" charset="0"/>
              </a:rPr>
              <a:t>Works best with </a:t>
            </a:r>
            <a:r>
              <a:rPr lang="en-US" sz="1600" dirty="0" err="1">
                <a:ea typeface="Helvetica" charset="0"/>
                <a:cs typeface="Helvetica" charset="0"/>
              </a:rPr>
              <a:t>E@Rack</a:t>
            </a:r>
            <a:r>
              <a:rPr lang="en-US" sz="1600" dirty="0">
                <a:ea typeface="Helvetica" charset="0"/>
                <a:cs typeface="Helvetica" charset="0"/>
              </a:rPr>
              <a:t>(s) </a:t>
            </a:r>
          </a:p>
          <a:p>
            <a:pPr marL="180000" fontAlgn="base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ea typeface="Helvetica" charset="0"/>
                <a:cs typeface="Helvetica" charset="0"/>
              </a:rPr>
              <a:t>Increases longevity of racked equipment up to 35%</a:t>
            </a:r>
          </a:p>
          <a:p>
            <a:pPr marL="180000" fontAlgn="base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ea typeface="Helvetica" charset="0"/>
                <a:cs typeface="Helvetica" charset="0"/>
              </a:rPr>
              <a:t>Reduce cooling cost up to 20%</a:t>
            </a:r>
          </a:p>
          <a:p>
            <a:pPr marL="180000" fontAlgn="base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ea typeface="Helvetica" charset="0"/>
                <a:cs typeface="Helvetica" charset="0"/>
              </a:rPr>
              <a:t>Support Green Datacenter initiatives</a:t>
            </a:r>
          </a:p>
          <a:p>
            <a:pPr marL="180000" fontAlgn="base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ea typeface="Helvetica" charset="0"/>
                <a:cs typeface="Helvetica" charset="0"/>
              </a:rPr>
              <a:t>Options</a:t>
            </a:r>
          </a:p>
          <a:p>
            <a:pPr marL="637200" lvl="2">
              <a:lnSpc>
                <a:spcPct val="100000"/>
              </a:lnSpc>
              <a:spcBef>
                <a:spcPts val="0"/>
              </a:spcBef>
            </a:pPr>
            <a:r>
              <a:rPr lang="en-US" sz="1400" dirty="0">
                <a:ea typeface="Helvetica" charset="0"/>
                <a:cs typeface="Helvetica" charset="0"/>
              </a:rPr>
              <a:t>In-row air-conditioning</a:t>
            </a:r>
          </a:p>
          <a:p>
            <a:pPr marL="637200" lvl="2">
              <a:lnSpc>
                <a:spcPct val="100000"/>
              </a:lnSpc>
              <a:spcBef>
                <a:spcPts val="0"/>
              </a:spcBef>
            </a:pPr>
            <a:r>
              <a:rPr lang="en-US" sz="1400" dirty="0">
                <a:ea typeface="Helvetica" charset="0"/>
                <a:cs typeface="Helvetica" charset="0"/>
              </a:rPr>
              <a:t>Louvered tiles</a:t>
            </a:r>
          </a:p>
          <a:p>
            <a:pPr marL="637200" lvl="2">
              <a:lnSpc>
                <a:spcPct val="100000"/>
              </a:lnSpc>
              <a:spcBef>
                <a:spcPts val="0"/>
              </a:spcBef>
            </a:pPr>
            <a:r>
              <a:rPr lang="en-US" sz="1400" dirty="0"/>
              <a:t>Multi-Factor Authentication Access Control</a:t>
            </a:r>
          </a:p>
          <a:p>
            <a:pPr marL="637200" lvl="2">
              <a:lnSpc>
                <a:spcPct val="100000"/>
              </a:lnSpc>
              <a:spcBef>
                <a:spcPts val="0"/>
              </a:spcBef>
            </a:pPr>
            <a:r>
              <a:rPr lang="en-US" sz="1400" dirty="0">
                <a:ea typeface="Helvetica" charset="0"/>
                <a:cs typeface="Helvetica" charset="0"/>
              </a:rPr>
              <a:t>Computational Fluid Dynamics (CFD) simulation and advisory</a:t>
            </a:r>
          </a:p>
          <a:p>
            <a:pPr marL="637200" lvl="2">
              <a:lnSpc>
                <a:spcPct val="100000"/>
              </a:lnSpc>
              <a:spcBef>
                <a:spcPts val="0"/>
              </a:spcBef>
            </a:pPr>
            <a:r>
              <a:rPr lang="en-US" sz="1400" dirty="0">
                <a:ea typeface="Helvetica" charset="0"/>
                <a:cs typeface="Helvetica" charset="0"/>
              </a:rPr>
              <a:t>Site Survey and Product Customization</a:t>
            </a:r>
          </a:p>
          <a:p>
            <a:pPr marL="0" indent="0" fontAlgn="base">
              <a:lnSpc>
                <a:spcPct val="100000"/>
              </a:lnSpc>
              <a:buNone/>
            </a:pPr>
            <a:r>
              <a:rPr lang="en-US" sz="1400" b="1" dirty="0">
                <a:latin typeface="Helvetica" charset="0"/>
                <a:ea typeface="Helvetica" charset="0"/>
                <a:cs typeface="Helvetica" charset="0"/>
              </a:rPr>
              <a:t/>
            </a:r>
            <a:br>
              <a:rPr lang="en-US" sz="1400" b="1" dirty="0">
                <a:latin typeface="Helvetica" charset="0"/>
                <a:ea typeface="Helvetica" charset="0"/>
                <a:cs typeface="Helvetica" charset="0"/>
              </a:rPr>
            </a:br>
            <a:endParaRPr lang="en-US" sz="1400" b="1" dirty="0">
              <a:latin typeface="Helvetica" charset="0"/>
              <a:ea typeface="Helvetica" charset="0"/>
              <a:cs typeface="Helvetica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06" y="1998356"/>
            <a:ext cx="4478943" cy="43377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73157" y="1690688"/>
            <a:ext cx="681884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Century Gothic" charset="0"/>
                <a:ea typeface="Century Gothic" charset="0"/>
                <a:cs typeface="Century Gothic" charset="0"/>
              </a:rPr>
              <a:t>ERS Featured Product</a:t>
            </a:r>
          </a:p>
          <a:p>
            <a:r>
              <a:rPr lang="en-US" sz="4400" b="1" dirty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Hot/Cold Aisle Containment Solutions</a:t>
            </a:r>
          </a:p>
          <a:p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Engineered for Data Centers ROI</a:t>
            </a:r>
          </a:p>
          <a:p>
            <a:r>
              <a:rPr lang="en-US" sz="2000" dirty="0">
                <a:latin typeface="Century Gothic" charset="0"/>
                <a:ea typeface="Century Gothic" charset="0"/>
                <a:cs typeface="Century Gothic" charset="0"/>
              </a:rPr>
              <a:t>Scientifically Enhanced for Businesses TCO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D7D689-B267-4348-8B23-06CB5B169555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420002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Aisle Containment: CFD-Aided Design &amp; Development</a:t>
            </a:r>
          </a:p>
        </p:txBody>
      </p:sp>
      <p:pic>
        <p:nvPicPr>
          <p:cNvPr id="4" name="Picture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9"/>
          <a:stretch/>
        </p:blipFill>
        <p:spPr bwMode="auto">
          <a:xfrm>
            <a:off x="838200" y="1915236"/>
            <a:ext cx="4352365" cy="2680149"/>
          </a:xfrm>
          <a:prstGeom prst="rect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hlinkClick r:id="rId4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4" t="23377" r="13938" b="23576"/>
          <a:stretch/>
        </p:blipFill>
        <p:spPr>
          <a:xfrm>
            <a:off x="2244360" y="4763310"/>
            <a:ext cx="1540043" cy="7218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44541" y="5653130"/>
            <a:ext cx="2093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View YouTube Video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D7D689-B267-4348-8B23-06CB5B169555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853082" y="6553292"/>
            <a:ext cx="44756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/>
              <a:t>Findings by A*STAR IHPC</a:t>
            </a:r>
            <a:r>
              <a:rPr lang="en-US" sz="1200" i="1" dirty="0"/>
              <a:t>: Institute of High Performance Computing 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8645898" y="2088048"/>
            <a:ext cx="3240000" cy="2520280"/>
            <a:chOff x="4572360" y="4221088"/>
            <a:chExt cx="3240000" cy="2520280"/>
          </a:xfrm>
        </p:grpSpPr>
        <p:grpSp>
          <p:nvGrpSpPr>
            <p:cNvPr id="12" name="Group 11"/>
            <p:cNvGrpSpPr/>
            <p:nvPr/>
          </p:nvGrpSpPr>
          <p:grpSpPr>
            <a:xfrm>
              <a:off x="4572360" y="4221088"/>
              <a:ext cx="3240000" cy="2520280"/>
              <a:chOff x="4572360" y="4221088"/>
              <a:chExt cx="3240000" cy="2520280"/>
            </a:xfrm>
          </p:grpSpPr>
          <p:pic>
            <p:nvPicPr>
              <p:cNvPr id="15" name="Picture 14"/>
              <p:cNvPicPr/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harpenSoften amount="50000"/>
                        </a14:imgEffect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72360" y="4221369"/>
                <a:ext cx="3240000" cy="2519999"/>
              </a:xfrm>
              <a:prstGeom prst="rect">
                <a:avLst/>
              </a:prstGeom>
              <a:noFill/>
            </p:spPr>
          </p:pic>
          <p:sp>
            <p:nvSpPr>
              <p:cNvPr id="16" name="Rectangle 15"/>
              <p:cNvSpPr/>
              <p:nvPr/>
            </p:nvSpPr>
            <p:spPr>
              <a:xfrm>
                <a:off x="5207549" y="4221088"/>
                <a:ext cx="2591748" cy="246221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 b="1" dirty="0"/>
                  <a:t>Reduction in PUE</a:t>
                </a:r>
                <a:endParaRPr lang="en-SG" sz="1000" b="1" dirty="0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5436096" y="4766955"/>
              <a:ext cx="229119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/>
                <a:t>Without Aisle Containment Solution</a:t>
              </a:r>
              <a:endParaRPr lang="en-SG" sz="1000" b="1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192360" y="5157192"/>
              <a:ext cx="15349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/>
                <a:t>With Aisle Containment Solution</a:t>
              </a:r>
              <a:endParaRPr lang="en-SG" sz="1000" b="1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370600" y="2088048"/>
            <a:ext cx="3240000" cy="2520000"/>
            <a:chOff x="1043608" y="4221368"/>
            <a:chExt cx="3240000" cy="2520000"/>
          </a:xfrm>
        </p:grpSpPr>
        <p:grpSp>
          <p:nvGrpSpPr>
            <p:cNvPr id="18" name="Group 17"/>
            <p:cNvGrpSpPr/>
            <p:nvPr/>
          </p:nvGrpSpPr>
          <p:grpSpPr>
            <a:xfrm>
              <a:off x="1043608" y="4221368"/>
              <a:ext cx="3240000" cy="2520000"/>
              <a:chOff x="1115616" y="4221368"/>
              <a:chExt cx="3240000" cy="2520000"/>
            </a:xfrm>
          </p:grpSpPr>
          <p:pic>
            <p:nvPicPr>
              <p:cNvPr id="20" name="Picture 19"/>
              <p:cNvPicPr/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50000"/>
                        </a14:imgEffect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5616" y="4221368"/>
                <a:ext cx="3240000" cy="2520000"/>
              </a:xfrm>
              <a:prstGeom prst="rect">
                <a:avLst/>
              </a:prstGeom>
              <a:noFill/>
            </p:spPr>
          </p:pic>
          <p:sp>
            <p:nvSpPr>
              <p:cNvPr id="21" name="Rectangle 20"/>
              <p:cNvSpPr/>
              <p:nvPr/>
            </p:nvSpPr>
            <p:spPr>
              <a:xfrm>
                <a:off x="1750805" y="4222654"/>
                <a:ext cx="2592108" cy="246221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 b="1" dirty="0"/>
                  <a:t>Percentage saving in mechanical loading</a:t>
                </a:r>
                <a:endParaRPr lang="en-SG" sz="1000" b="1" dirty="0"/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2339752" y="5661248"/>
              <a:ext cx="15349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/>
                <a:t>With Aisle Containment Solution</a:t>
              </a:r>
              <a:endParaRPr lang="en-SG" sz="1000" b="1" dirty="0"/>
            </a:p>
          </p:txBody>
        </p:sp>
      </p:grpSp>
      <p:sp>
        <p:nvSpPr>
          <p:cNvPr id="22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838200" y="6375026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383555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D7D689-B267-4348-8B23-06CB5B169555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Accessories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171" y="2126363"/>
            <a:ext cx="3942457" cy="26859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422" y="1690686"/>
            <a:ext cx="4110318" cy="355732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62586" y="5463553"/>
            <a:ext cx="3037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Wall-Mount Racks/Enclosures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80021" y="5463553"/>
            <a:ext cx="2451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/>
              <a:t>Server Rack Accessories</a:t>
            </a:r>
            <a:endParaRPr lang="en-US" b="1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5201271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Computational </a:t>
            </a:r>
            <a:r>
              <a:rPr lang="en-US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Fluid Dynamics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4984" y="2030631"/>
            <a:ext cx="4878816" cy="3566160"/>
          </a:xfrm>
        </p:spPr>
        <p:txBody>
          <a:bodyPr>
            <a:normAutofit/>
          </a:bodyPr>
          <a:lstStyle/>
          <a:p>
            <a:r>
              <a:rPr lang="en-US" b="1" dirty="0"/>
              <a:t>Offering</a:t>
            </a:r>
          </a:p>
          <a:p>
            <a:pPr lvl="1"/>
            <a:r>
              <a:rPr lang="en-US" dirty="0"/>
              <a:t>Study airflow effectiveness and efficiency</a:t>
            </a:r>
          </a:p>
          <a:p>
            <a:pPr lvl="2"/>
            <a:r>
              <a:rPr lang="en-US" dirty="0"/>
              <a:t>Room</a:t>
            </a:r>
          </a:p>
          <a:p>
            <a:pPr lvl="2"/>
            <a:r>
              <a:rPr lang="en-US" dirty="0"/>
              <a:t>DC Level</a:t>
            </a:r>
          </a:p>
          <a:p>
            <a:pPr lvl="1"/>
            <a:r>
              <a:rPr lang="en-US" dirty="0"/>
              <a:t>Consultation and advise</a:t>
            </a:r>
          </a:p>
          <a:p>
            <a:r>
              <a:rPr lang="en-US" b="1" dirty="0"/>
              <a:t>Functionality</a:t>
            </a:r>
          </a:p>
          <a:p>
            <a:pPr lvl="1"/>
            <a:r>
              <a:rPr lang="en-US" dirty="0"/>
              <a:t>Reliability and increased efficiency</a:t>
            </a:r>
          </a:p>
          <a:p>
            <a:pPr lvl="1"/>
            <a:r>
              <a:rPr lang="en-US" dirty="0"/>
              <a:t>Consistent environment</a:t>
            </a:r>
          </a:p>
          <a:p>
            <a:pPr lvl="1"/>
            <a:r>
              <a:rPr lang="en-US" dirty="0"/>
              <a:t>Lower cooling requirement</a:t>
            </a:r>
          </a:p>
          <a:p>
            <a:pPr lvl="1"/>
            <a:r>
              <a:rPr lang="en-US" dirty="0"/>
              <a:t>Greener, more sustainable design.</a:t>
            </a:r>
          </a:p>
          <a:p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9024252" y="142246"/>
            <a:ext cx="2329548" cy="1615910"/>
            <a:chOff x="9024252" y="142246"/>
            <a:chExt cx="2329548" cy="161591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99626" y="142246"/>
              <a:ext cx="1378800" cy="108006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9024252" y="1173381"/>
              <a:ext cx="232954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>
                  <a:solidFill>
                    <a:schemeClr val="bg1"/>
                  </a:solidFill>
                </a:rPr>
                <a:t>CFD Services</a:t>
              </a:r>
              <a:endParaRPr lang="en-US" sz="3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Copyright©MAY</a:t>
            </a:r>
            <a:r>
              <a:rPr lang="en-US" dirty="0"/>
              <a:t> 2017, ERS GROUP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D7D689-B267-4348-8B23-06CB5B169555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838200" y="2173333"/>
            <a:ext cx="5434263" cy="3059531"/>
            <a:chOff x="838200" y="2611977"/>
            <a:chExt cx="4937362" cy="282943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2611977"/>
              <a:ext cx="4937362" cy="2829434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6344" y="2750974"/>
              <a:ext cx="1151663" cy="12757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4883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75"/>
          <a:stretch>
            <a:fillRect/>
          </a:stretch>
        </p:blipFill>
        <p:spPr bwMode="auto">
          <a:xfrm>
            <a:off x="0" y="-4596"/>
            <a:ext cx="1222375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1524000" y="2470317"/>
            <a:ext cx="9144000" cy="2387600"/>
          </a:xfrm>
        </p:spPr>
        <p:txBody>
          <a:bodyPr/>
          <a:lstStyle/>
          <a:p>
            <a:pPr eaLnBrk="1" hangingPunct="1"/>
            <a:r>
              <a:rPr lang="en-US" dirty="0" smtClean="0"/>
              <a:t>PRODUCT &amp; SERVICES 2: </a:t>
            </a:r>
            <a:br>
              <a:rPr lang="en-US" dirty="0" smtClean="0"/>
            </a:br>
            <a:r>
              <a:rPr lang="en-US" dirty="0" smtClean="0"/>
              <a:t>TK Access Control</a:t>
            </a:r>
            <a:endParaRPr lang="en-US" altLang="x-none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DE92A6-7030-934C-9997-BE065A8CCDC5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31106" y="56208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0090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ounded Rectangle 67"/>
          <p:cNvSpPr/>
          <p:nvPr/>
        </p:nvSpPr>
        <p:spPr>
          <a:xfrm>
            <a:off x="10064869" y="91169"/>
            <a:ext cx="1973179" cy="657649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3291046" y="171878"/>
            <a:ext cx="2569421" cy="2063815"/>
            <a:chOff x="4457700" y="1091184"/>
            <a:chExt cx="3151414" cy="2354145"/>
          </a:xfrm>
        </p:grpSpPr>
        <p:grpSp>
          <p:nvGrpSpPr>
            <p:cNvPr id="8" name="Group 7"/>
            <p:cNvGrpSpPr/>
            <p:nvPr/>
          </p:nvGrpSpPr>
          <p:grpSpPr>
            <a:xfrm>
              <a:off x="4457700" y="1091184"/>
              <a:ext cx="3151414" cy="2354145"/>
              <a:chOff x="5100828" y="1091184"/>
              <a:chExt cx="2508286" cy="1826623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9780" b="91932" l="7044" r="94640"/>
                        </a14:imgEffect>
                        <a14:imgEffect>
                          <a14:colorTemperature colorTemp="115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100828" y="1091184"/>
                <a:ext cx="1990344" cy="1246632"/>
              </a:xfrm>
              <a:prstGeom prst="rect">
                <a:avLst/>
              </a:prstGeom>
            </p:spPr>
          </p:pic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0000" b="90000" l="9986" r="10000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100828" y="1295006"/>
                <a:ext cx="2508286" cy="1622801"/>
              </a:xfrm>
              <a:prstGeom prst="rect">
                <a:avLst/>
              </a:prstGeom>
            </p:spPr>
          </p:pic>
        </p:grpSp>
        <p:sp>
          <p:nvSpPr>
            <p:cNvPr id="9" name="TextBox 8"/>
            <p:cNvSpPr txBox="1"/>
            <p:nvPr/>
          </p:nvSpPr>
          <p:spPr>
            <a:xfrm>
              <a:off x="5429095" y="2129527"/>
              <a:ext cx="141737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latin typeface="Helvetica" charset="0"/>
                  <a:ea typeface="Helvetica" charset="0"/>
                  <a:cs typeface="Helvetica" charset="0"/>
                </a:rPr>
                <a:t>Facial/Image</a:t>
              </a:r>
            </a:p>
            <a:p>
              <a:pPr algn="ctr"/>
              <a:r>
                <a:rPr lang="en-US" sz="1600" b="1" dirty="0">
                  <a:latin typeface="Helvetica" charset="0"/>
                  <a:ea typeface="Helvetica" charset="0"/>
                  <a:cs typeface="Helvetica" charset="0"/>
                </a:rPr>
                <a:t>Recognition</a:t>
              </a:r>
            </a:p>
            <a:p>
              <a:pPr algn="ctr"/>
              <a:r>
                <a:rPr lang="en-US" sz="1600" b="1" dirty="0">
                  <a:latin typeface="Helvetica" charset="0"/>
                  <a:ea typeface="Helvetica" charset="0"/>
                  <a:cs typeface="Helvetica" charset="0"/>
                </a:rPr>
                <a:t>Cloud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507406" y="146304"/>
            <a:ext cx="2569421" cy="1982339"/>
            <a:chOff x="4457700" y="1091184"/>
            <a:chExt cx="3151414" cy="2354145"/>
          </a:xfrm>
        </p:grpSpPr>
        <p:grpSp>
          <p:nvGrpSpPr>
            <p:cNvPr id="12" name="Group 11"/>
            <p:cNvGrpSpPr/>
            <p:nvPr/>
          </p:nvGrpSpPr>
          <p:grpSpPr>
            <a:xfrm>
              <a:off x="4457700" y="1091184"/>
              <a:ext cx="3151414" cy="2354145"/>
              <a:chOff x="5100828" y="1091184"/>
              <a:chExt cx="2508286" cy="1826623"/>
            </a:xfrm>
          </p:grpSpPr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3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9780" b="91932" l="7044" r="94640"/>
                        </a14:imgEffect>
                        <a14:imgEffect>
                          <a14:colorTemperature colorTemp="11500"/>
                        </a14:imgEffect>
                        <a14:imgEffect>
                          <a14:saturation sat="33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100828" y="1091184"/>
                <a:ext cx="1990344" cy="1246632"/>
              </a:xfrm>
              <a:prstGeom prst="rect">
                <a:avLst/>
              </a:prstGeom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10000" b="90000" l="9986" r="10000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100828" y="1295006"/>
                <a:ext cx="2508286" cy="1622801"/>
              </a:xfrm>
              <a:prstGeom prst="rect">
                <a:avLst/>
              </a:prstGeom>
            </p:spPr>
          </p:pic>
        </p:grpSp>
        <p:sp>
          <p:nvSpPr>
            <p:cNvPr id="13" name="TextBox 12"/>
            <p:cNvSpPr txBox="1"/>
            <p:nvPr/>
          </p:nvSpPr>
          <p:spPr>
            <a:xfrm>
              <a:off x="5492352" y="2129527"/>
              <a:ext cx="129086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latin typeface="Helvetica" charset="0"/>
                  <a:ea typeface="Helvetica" charset="0"/>
                  <a:cs typeface="Helvetica" charset="0"/>
                </a:rPr>
                <a:t>Electronic</a:t>
              </a:r>
            </a:p>
            <a:p>
              <a:pPr algn="ctr"/>
              <a:r>
                <a:rPr lang="en-US" sz="1600" b="1" dirty="0">
                  <a:latin typeface="Helvetica" charset="0"/>
                  <a:ea typeface="Helvetica" charset="0"/>
                  <a:cs typeface="Helvetica" charset="0"/>
                </a:rPr>
                <a:t>ID Tracking</a:t>
              </a:r>
            </a:p>
            <a:p>
              <a:pPr algn="ctr"/>
              <a:r>
                <a:rPr lang="en-US" sz="1600" b="1" dirty="0">
                  <a:latin typeface="Helvetica" charset="0"/>
                  <a:ea typeface="Helvetica" charset="0"/>
                  <a:cs typeface="Helvetica" charset="0"/>
                </a:rPr>
                <a:t>Cloud</a:t>
              </a:r>
            </a:p>
          </p:txBody>
        </p:sp>
      </p:grpSp>
      <p:sp>
        <p:nvSpPr>
          <p:cNvPr id="16" name="Left Arrow 15"/>
          <p:cNvSpPr/>
          <p:nvPr/>
        </p:nvSpPr>
        <p:spPr>
          <a:xfrm>
            <a:off x="5401019" y="1107236"/>
            <a:ext cx="1261967" cy="262536"/>
          </a:xfrm>
          <a:prstGeom prst="lef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642010" y="681805"/>
            <a:ext cx="931665" cy="5163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Biometric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Data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5926284" y="2833711"/>
            <a:ext cx="2574466" cy="1318167"/>
            <a:chOff x="8817429" y="2323929"/>
            <a:chExt cx="3003783" cy="1719570"/>
          </a:xfrm>
        </p:grpSpPr>
        <p:sp>
          <p:nvSpPr>
            <p:cNvPr id="27" name="Rectangle 26"/>
            <p:cNvSpPr/>
            <p:nvPr/>
          </p:nvSpPr>
          <p:spPr>
            <a:xfrm>
              <a:off x="10193453" y="2323929"/>
              <a:ext cx="1627759" cy="1719570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11053068" y="3433052"/>
              <a:ext cx="367646" cy="329938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717"/>
            <a:stretch/>
          </p:blipFill>
          <p:spPr>
            <a:xfrm>
              <a:off x="8817429" y="2905752"/>
              <a:ext cx="2021457" cy="113774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0688753" y="2461333"/>
              <a:ext cx="473151" cy="354863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0373750" y="3474625"/>
              <a:ext cx="358045" cy="346079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0838886" y="3253941"/>
              <a:ext cx="827066" cy="704299"/>
            </a:xfrm>
            <a:prstGeom prst="rect">
              <a:avLst/>
            </a:prstGeom>
          </p:spPr>
        </p:pic>
        <p:sp>
          <p:nvSpPr>
            <p:cNvPr id="26" name="Snip Same Side Corner Rectangle 25"/>
            <p:cNvSpPr/>
            <p:nvPr/>
          </p:nvSpPr>
          <p:spPr>
            <a:xfrm>
              <a:off x="10241775" y="3561144"/>
              <a:ext cx="131975" cy="173040"/>
            </a:xfrm>
            <a:prstGeom prst="snip2Same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Up Arrow 29"/>
          <p:cNvSpPr/>
          <p:nvPr/>
        </p:nvSpPr>
        <p:spPr>
          <a:xfrm>
            <a:off x="8090508" y="1868125"/>
            <a:ext cx="312947" cy="948825"/>
          </a:xfrm>
          <a:prstGeom prst="up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Up Arrow 30"/>
          <p:cNvSpPr/>
          <p:nvPr/>
        </p:nvSpPr>
        <p:spPr>
          <a:xfrm flipV="1">
            <a:off x="7230468" y="1910556"/>
            <a:ext cx="312947" cy="948825"/>
          </a:xfrm>
          <a:prstGeom prst="up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409" y="2826312"/>
            <a:ext cx="1259722" cy="1243071"/>
          </a:xfrm>
          <a:prstGeom prst="rect">
            <a:avLst/>
          </a:prstGeom>
        </p:spPr>
      </p:pic>
      <p:sp>
        <p:nvSpPr>
          <p:cNvPr id="29" name="Up Arrow 28"/>
          <p:cNvSpPr/>
          <p:nvPr/>
        </p:nvSpPr>
        <p:spPr>
          <a:xfrm flipV="1">
            <a:off x="4524476" y="1964261"/>
            <a:ext cx="312947" cy="948825"/>
          </a:xfrm>
          <a:prstGeom prst="up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Up Arrow 31"/>
          <p:cNvSpPr/>
          <p:nvPr/>
        </p:nvSpPr>
        <p:spPr>
          <a:xfrm rot="3682750" flipH="1" flipV="1">
            <a:off x="5871348" y="1219844"/>
            <a:ext cx="274390" cy="2430817"/>
          </a:xfrm>
          <a:prstGeom prst="upArrow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 rot="19939724">
            <a:off x="4865033" y="2114518"/>
            <a:ext cx="1957587" cy="3037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Personal Electronic ID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470880" y="2033809"/>
            <a:ext cx="1130438" cy="7289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Facial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Recognition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Result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312050" y="2068873"/>
            <a:ext cx="1200970" cy="7289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Personal </a:t>
            </a:r>
          </a:p>
          <a:p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Biometric / </a:t>
            </a:r>
          </a:p>
          <a:p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Electronic ID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522939" y="2154561"/>
            <a:ext cx="782587" cy="5163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Check</a:t>
            </a:r>
          </a:p>
          <a:p>
            <a:pPr algn="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Results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816997" y="3987836"/>
            <a:ext cx="1428597" cy="5163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Data Fusion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And Correlation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32682" y="2690682"/>
            <a:ext cx="2004819" cy="1254244"/>
            <a:chOff x="1056358" y="3437028"/>
            <a:chExt cx="2004819" cy="1271045"/>
          </a:xfrm>
        </p:grpSpPr>
        <p:sp>
          <p:nvSpPr>
            <p:cNvPr id="6" name="Rectangle 5"/>
            <p:cNvSpPr/>
            <p:nvPr/>
          </p:nvSpPr>
          <p:spPr>
            <a:xfrm>
              <a:off x="1064905" y="3437028"/>
              <a:ext cx="1996272" cy="126286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6358" y="3618010"/>
              <a:ext cx="1056926" cy="1056926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929765" y="3661494"/>
              <a:ext cx="1048627" cy="1046579"/>
            </a:xfrm>
            <a:prstGeom prst="rect">
              <a:avLst/>
            </a:prstGeom>
          </p:spPr>
        </p:pic>
      </p:grpSp>
      <p:sp>
        <p:nvSpPr>
          <p:cNvPr id="38" name="TextBox 37"/>
          <p:cNvSpPr txBox="1"/>
          <p:nvPr/>
        </p:nvSpPr>
        <p:spPr>
          <a:xfrm>
            <a:off x="1345763" y="3987836"/>
            <a:ext cx="761747" cy="5163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Control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Center</a:t>
            </a:r>
          </a:p>
        </p:txBody>
      </p:sp>
      <p:sp>
        <p:nvSpPr>
          <p:cNvPr id="39" name="Left Arrow 38"/>
          <p:cNvSpPr/>
          <p:nvPr/>
        </p:nvSpPr>
        <p:spPr>
          <a:xfrm>
            <a:off x="2673779" y="3301496"/>
            <a:ext cx="1261967" cy="262536"/>
          </a:xfrm>
          <a:prstGeom prst="lef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2752233" y="3043453"/>
            <a:ext cx="1330814" cy="3037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Display Result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806849" y="3447848"/>
            <a:ext cx="1228220" cy="5163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Event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Management</a:t>
            </a:r>
          </a:p>
        </p:txBody>
      </p:sp>
      <p:sp>
        <p:nvSpPr>
          <p:cNvPr id="49" name="Up-Down Arrow 48"/>
          <p:cNvSpPr/>
          <p:nvPr/>
        </p:nvSpPr>
        <p:spPr>
          <a:xfrm>
            <a:off x="7656319" y="4158287"/>
            <a:ext cx="267032" cy="807760"/>
          </a:xfrm>
          <a:prstGeom prst="upDownArrow">
            <a:avLst/>
          </a:prstGeom>
          <a:solidFill>
            <a:srgbClr val="FF0000"/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131753" y="4999483"/>
            <a:ext cx="9839134" cy="166817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73675" y="5293978"/>
            <a:ext cx="859281" cy="84792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63529" y="5318898"/>
            <a:ext cx="778711" cy="842966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606475" y="5192906"/>
            <a:ext cx="1004449" cy="991172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6314474" y="6153382"/>
            <a:ext cx="1527919" cy="3037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Helvetica" charset="0"/>
                <a:ea typeface="Helvetica" charset="0"/>
                <a:cs typeface="Helvetica" charset="0"/>
              </a:rPr>
              <a:t>Cross-Zone Alert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272817" y="6162123"/>
            <a:ext cx="1717201" cy="3037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Helvetica" charset="0"/>
                <a:ea typeface="Helvetica" charset="0"/>
                <a:cs typeface="Helvetica" charset="0"/>
              </a:rPr>
              <a:t>Personnel Tracking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432729" y="6098297"/>
            <a:ext cx="13901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Helvetica" charset="0"/>
                <a:ea typeface="Helvetica" charset="0"/>
                <a:cs typeface="Helvetica" charset="0"/>
              </a:rPr>
              <a:t>Multi-Factor </a:t>
            </a:r>
          </a:p>
          <a:p>
            <a:pPr algn="ctr"/>
            <a:r>
              <a:rPr lang="en-US" sz="1400" dirty="0">
                <a:latin typeface="Helvetica" charset="0"/>
                <a:ea typeface="Helvetica" charset="0"/>
                <a:cs typeface="Helvetica" charset="0"/>
              </a:rPr>
              <a:t>Access Control</a:t>
            </a: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075" y="5307675"/>
            <a:ext cx="823461" cy="812577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2307964" y="6141018"/>
            <a:ext cx="1657826" cy="3037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Helvetica" charset="0"/>
                <a:ea typeface="Helvetica" charset="0"/>
                <a:cs typeface="Helvetica" charset="0"/>
              </a:rPr>
              <a:t>Facial Recognition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2" y="5266327"/>
            <a:ext cx="887302" cy="875574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433053" y="6141685"/>
            <a:ext cx="1778052" cy="3037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Helvetica" charset="0"/>
                <a:ea typeface="Helvetica" charset="0"/>
                <a:cs typeface="Helvetica" charset="0"/>
              </a:rPr>
              <a:t>Personnel ID Check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924223" y="4273088"/>
            <a:ext cx="1468672" cy="5163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Purpose Driven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Access Security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60766" y="820555"/>
            <a:ext cx="3721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TK Access Control</a:t>
            </a: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131956" y="3249210"/>
            <a:ext cx="563292" cy="555846"/>
          </a:xfrm>
          <a:prstGeom prst="rect">
            <a:avLst/>
          </a:prstGeom>
        </p:spPr>
      </p:pic>
      <p:grpSp>
        <p:nvGrpSpPr>
          <p:cNvPr id="66" name="Group 65"/>
          <p:cNvGrpSpPr/>
          <p:nvPr/>
        </p:nvGrpSpPr>
        <p:grpSpPr>
          <a:xfrm>
            <a:off x="10760484" y="1726246"/>
            <a:ext cx="859249" cy="736644"/>
            <a:chOff x="10319113" y="1632185"/>
            <a:chExt cx="1857666" cy="1466312"/>
          </a:xfrm>
        </p:grpSpPr>
        <p:pic>
          <p:nvPicPr>
            <p:cNvPr id="65" name="Picture 64"/>
            <p:cNvPicPr>
              <a:picLocks noChangeAspect="1"/>
            </p:cNvPicPr>
            <p:nvPr/>
          </p:nvPicPr>
          <p:blipFill rotWithShape="1"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10000" b="90000" l="10000" r="90000">
                          <a14:foregroundMark x1="32874" y1="31904" x2="32874" y2="31904"/>
                          <a14:foregroundMark x1="74112" y1="72263" x2="74112" y2="72263"/>
                          <a14:foregroundMark x1="73346" y1="76511" x2="73346" y2="76511"/>
                          <a14:foregroundMark x1="72763" y1="79371" x2="72763" y2="79371"/>
                          <a14:foregroundMark x1="75490" y1="78595" x2="75490" y2="78595"/>
                          <a14:foregroundMark x1="76379" y1="81005" x2="76379" y2="81005"/>
                          <a14:foregroundMark x1="77390" y1="82966" x2="77390" y2="82966"/>
                          <a14:foregroundMark x1="77849" y1="81618" x2="77849" y2="81618"/>
                          <a14:foregroundMark x1="31863" y1="26062" x2="31863" y2="26062"/>
                          <a14:foregroundMark x1="30392" y1="34681" x2="30392" y2="34681"/>
                          <a14:foregroundMark x1="31342" y1="28145" x2="31342" y2="28145"/>
                          <a14:backgroundMark x1="18413" y1="66871" x2="18413" y2="66871"/>
                          <a14:backgroundMark x1="61029" y1="24673" x2="61029" y2="24673"/>
                          <a14:backgroundMark x1="57169" y1="24346" x2="57169" y2="24346"/>
                          <a14:backgroundMark x1="66667" y1="26471" x2="66667" y2="26471"/>
                          <a14:backgroundMark x1="63848" y1="25735" x2="63848" y2="25735"/>
                          <a14:backgroundMark x1="53676" y1="25000" x2="53676" y2="25000"/>
                          <a14:backgroundMark x1="54381" y1="25245" x2="54381" y2="25245"/>
                          <a14:backgroundMark x1="61183" y1="25817" x2="61183" y2="25817"/>
                          <a14:backgroundMark x1="67647" y1="26634" x2="67647" y2="26634"/>
                          <a14:backgroundMark x1="17923" y1="69485" x2="17923" y2="69485"/>
                          <a14:backgroundMark x1="22089" y1="67279" x2="22089" y2="67279"/>
                          <a14:backgroundMark x1="21630" y1="74673" x2="21630" y2="74673"/>
                          <a14:backgroundMark x1="31710" y1="26961" x2="31710" y2="26961"/>
                          <a14:backgroundMark x1="60141" y1="26021" x2="60141" y2="26021"/>
                          <a14:backgroundMark x1="55055" y1="25368" x2="55055" y2="25368"/>
                          <a14:backgroundMark x1="53033" y1="24877" x2="53033" y2="24877"/>
                          <a14:backgroundMark x1="61703" y1="26185" x2="61703" y2="26185"/>
                          <a14:backgroundMark x1="68229" y1="27288" x2="68229" y2="2728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52" t="20407" r="20072" b="12112"/>
            <a:stretch/>
          </p:blipFill>
          <p:spPr>
            <a:xfrm rot="5038714">
              <a:off x="10230744" y="1720554"/>
              <a:ext cx="1390939" cy="1214202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73432" y="2395150"/>
              <a:ext cx="703347" cy="703347"/>
            </a:xfrm>
            <a:prstGeom prst="rect">
              <a:avLst/>
            </a:prstGeom>
          </p:spPr>
        </p:pic>
      </p:grpSp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8667" b="53500" l="56953" r="71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214" t="8049" r="26185" b="46182"/>
          <a:stretch/>
        </p:blipFill>
        <p:spPr>
          <a:xfrm>
            <a:off x="10748716" y="3414384"/>
            <a:ext cx="675759" cy="779422"/>
          </a:xfrm>
          <a:prstGeom prst="rect">
            <a:avLst/>
          </a:prstGeom>
        </p:spPr>
      </p:pic>
      <p:grpSp>
        <p:nvGrpSpPr>
          <p:cNvPr id="71" name="Group 70"/>
          <p:cNvGrpSpPr/>
          <p:nvPr/>
        </p:nvGrpSpPr>
        <p:grpSpPr>
          <a:xfrm>
            <a:off x="10382974" y="146304"/>
            <a:ext cx="1183350" cy="969016"/>
            <a:chOff x="10269663" y="646067"/>
            <a:chExt cx="1666594" cy="1365877"/>
          </a:xfrm>
        </p:grpSpPr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80784" y="1047607"/>
              <a:ext cx="1455473" cy="964337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9663" y="646067"/>
              <a:ext cx="711275" cy="749174"/>
            </a:xfrm>
            <a:prstGeom prst="rect">
              <a:avLst/>
            </a:prstGeom>
          </p:spPr>
        </p:pic>
      </p:grpSp>
      <p:sp>
        <p:nvSpPr>
          <p:cNvPr id="72" name="TextBox 71"/>
          <p:cNvSpPr txBox="1"/>
          <p:nvPr/>
        </p:nvSpPr>
        <p:spPr>
          <a:xfrm>
            <a:off x="10484382" y="1134866"/>
            <a:ext cx="1130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Facial</a:t>
            </a:r>
            <a:b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</a:br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Recognition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0381716" y="2496085"/>
            <a:ext cx="13669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Encrypted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Proximity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Beacon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0452032" y="4146778"/>
            <a:ext cx="11512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Keypad/Pin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Lock</a:t>
            </a:r>
          </a:p>
        </p:txBody>
      </p:sp>
      <p:cxnSp>
        <p:nvCxnSpPr>
          <p:cNvPr id="76" name="Straight Connector 75"/>
          <p:cNvCxnSpPr>
            <a:stCxn id="27" idx="3"/>
          </p:cNvCxnSpPr>
          <p:nvPr/>
        </p:nvCxnSpPr>
        <p:spPr>
          <a:xfrm flipV="1">
            <a:off x="8500750" y="3492794"/>
            <a:ext cx="1556656" cy="1"/>
          </a:xfrm>
          <a:prstGeom prst="line">
            <a:avLst/>
          </a:prstGeom>
          <a:ln w="635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/>
          <p:cNvSpPr/>
          <p:nvPr/>
        </p:nvSpPr>
        <p:spPr>
          <a:xfrm>
            <a:off x="4219853" y="4774691"/>
            <a:ext cx="1533353" cy="50913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/>
          <p:cNvSpPr txBox="1"/>
          <p:nvPr/>
        </p:nvSpPr>
        <p:spPr>
          <a:xfrm>
            <a:off x="4278643" y="478854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Purpose</a:t>
            </a:r>
          </a:p>
        </p:txBody>
      </p:sp>
      <p:sp>
        <p:nvSpPr>
          <p:cNvPr id="83" name="Rectangle 82"/>
          <p:cNvSpPr/>
          <p:nvPr/>
        </p:nvSpPr>
        <p:spPr>
          <a:xfrm rot="16200000">
            <a:off x="9113705" y="3217979"/>
            <a:ext cx="1796106" cy="50913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/>
          <p:cNvSpPr txBox="1"/>
          <p:nvPr/>
        </p:nvSpPr>
        <p:spPr>
          <a:xfrm rot="16200000">
            <a:off x="9023297" y="3228580"/>
            <a:ext cx="1929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Technology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507" t="25791" r="17435" b="26370"/>
          <a:stretch/>
        </p:blipFill>
        <p:spPr>
          <a:xfrm>
            <a:off x="10762256" y="4838466"/>
            <a:ext cx="695912" cy="953747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10627405" y="5825920"/>
            <a:ext cx="9893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Integrated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Solution</a:t>
            </a:r>
          </a:p>
        </p:txBody>
      </p:sp>
      <p:sp>
        <p:nvSpPr>
          <p:cNvPr id="58" name="Slide Number Placeholder 5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DE92A6-7030-934C-9997-BE065A8CCDC5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77" name="Footer Placeholder 4"/>
          <p:cNvSpPr txBox="1">
            <a:spLocks/>
          </p:cNvSpPr>
          <p:nvPr/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Calibri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Copyright ©2017, ERS INDUSTRIES PTE LTD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28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solidFill>
                  <a:schemeClr val="bg1"/>
                </a:solidFill>
              </a:rPr>
              <a:t>ERS Group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6446520" cy="43513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1800" b="1" dirty="0">
                <a:ea typeface="Helvetica" charset="0"/>
                <a:cs typeface="Helvetica" charset="0"/>
              </a:rPr>
              <a:t>SINGAPORE HQ since 1995</a:t>
            </a:r>
          </a:p>
          <a:p>
            <a:pPr>
              <a:defRPr/>
            </a:pPr>
            <a:r>
              <a:rPr lang="en-US" sz="1800" b="1" dirty="0">
                <a:ea typeface="Helvetica" charset="0"/>
                <a:cs typeface="Helvetica" charset="0"/>
              </a:rPr>
              <a:t>Subsidiaries in Malaysia and Indonesia</a:t>
            </a:r>
          </a:p>
          <a:p>
            <a:pPr>
              <a:defRPr/>
            </a:pPr>
            <a:r>
              <a:rPr lang="en-US" sz="1800" b="1" dirty="0">
                <a:ea typeface="Helvetica" charset="0"/>
                <a:cs typeface="Helvetica" charset="0"/>
              </a:rPr>
              <a:t>Focus: Addressing DC Challenges</a:t>
            </a:r>
          </a:p>
          <a:p>
            <a:pPr lvl="1">
              <a:defRPr/>
            </a:pPr>
            <a:r>
              <a:rPr lang="en-US" sz="1600" dirty="0">
                <a:ea typeface="Helvetica" charset="0"/>
                <a:cs typeface="Helvetica" charset="0"/>
              </a:rPr>
              <a:t>DC White Space Capacity Optimization</a:t>
            </a:r>
          </a:p>
          <a:p>
            <a:pPr lvl="1">
              <a:defRPr/>
            </a:pPr>
            <a:r>
              <a:rPr lang="en-US" sz="1600" dirty="0">
                <a:ea typeface="Helvetica" charset="0"/>
                <a:cs typeface="Helvetica" charset="0"/>
              </a:rPr>
              <a:t>CFD Services and Consultation</a:t>
            </a:r>
          </a:p>
          <a:p>
            <a:pPr lvl="1">
              <a:defRPr/>
            </a:pPr>
            <a:r>
              <a:rPr lang="en-US" sz="1600" dirty="0">
                <a:ea typeface="Helvetica" charset="0"/>
                <a:cs typeface="Helvetica" charset="0"/>
              </a:rPr>
              <a:t>Last Mile Physical Security Solution</a:t>
            </a:r>
          </a:p>
          <a:p>
            <a:pPr lvl="1">
              <a:defRPr/>
            </a:pPr>
            <a:r>
              <a:rPr lang="en-US" sz="1600" dirty="0">
                <a:ea typeface="Helvetica" charset="0"/>
                <a:cs typeface="Helvetica" charset="0"/>
              </a:rPr>
              <a:t>Heat Removal and Energy Efficiency Solution</a:t>
            </a:r>
          </a:p>
          <a:p>
            <a:pPr>
              <a:defRPr/>
            </a:pPr>
            <a:r>
              <a:rPr lang="en-US" sz="1800" b="1" dirty="0">
                <a:ea typeface="Helvetica" charset="0"/>
                <a:cs typeface="Helvetica" charset="0"/>
              </a:rPr>
              <a:t>R&amp;D Partnership with Leading Research Institutions</a:t>
            </a:r>
          </a:p>
          <a:p>
            <a:pPr lvl="1">
              <a:defRPr/>
            </a:pPr>
            <a:r>
              <a:rPr lang="en-US" sz="1600" dirty="0">
                <a:ea typeface="Helvetica" charset="0"/>
                <a:cs typeface="Helvetica" charset="0"/>
              </a:rPr>
              <a:t>Computational Fluid Dynamics (CFD) simulation</a:t>
            </a:r>
          </a:p>
          <a:p>
            <a:pPr lvl="1">
              <a:defRPr/>
            </a:pPr>
            <a:r>
              <a:rPr lang="en-US" sz="1600" dirty="0">
                <a:ea typeface="Helvetica" charset="0"/>
                <a:cs typeface="Helvetica" charset="0"/>
              </a:rPr>
              <a:t>Machine Learning and Multi-Factor Authentication Technology</a:t>
            </a:r>
          </a:p>
          <a:p>
            <a:pPr lvl="1">
              <a:defRPr/>
            </a:pPr>
            <a:r>
              <a:rPr lang="en-US" sz="1600" dirty="0">
                <a:ea typeface="Helvetica" charset="0"/>
                <a:cs typeface="Helvetica" charset="0"/>
              </a:rPr>
              <a:t>Back Panel Cooling Solution</a:t>
            </a:r>
          </a:p>
          <a:p>
            <a:pPr lvl="1">
              <a:defRPr/>
            </a:pPr>
            <a:r>
              <a:rPr lang="en-US" sz="1600" dirty="0">
                <a:ea typeface="Helvetica" charset="0"/>
                <a:cs typeface="Helvetica" charset="0"/>
              </a:rPr>
              <a:t>Etc.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D7D689-B267-4348-8B23-06CB5B169555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alphaModFix amt="65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1929651"/>
            <a:ext cx="4066541" cy="2541588"/>
          </a:xfrm>
          <a:prstGeom prst="rect">
            <a:avLst/>
          </a:prstGeom>
        </p:spPr>
      </p:pic>
      <p:sp>
        <p:nvSpPr>
          <p:cNvPr id="10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606" y="4613357"/>
            <a:ext cx="800437" cy="8004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09" r="20247" b="48797"/>
          <a:stretch/>
        </p:blipFill>
        <p:spPr>
          <a:xfrm>
            <a:off x="10470263" y="4536332"/>
            <a:ext cx="880998" cy="8774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9" t="-1521" r="21838" b="54154"/>
          <a:stretch/>
        </p:blipFill>
        <p:spPr>
          <a:xfrm>
            <a:off x="9377482" y="4536332"/>
            <a:ext cx="856033" cy="8774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5" r="21528" b="49792"/>
          <a:stretch/>
        </p:blipFill>
        <p:spPr>
          <a:xfrm>
            <a:off x="8357459" y="4536332"/>
            <a:ext cx="928581" cy="877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>
                <a:latin typeface="Century Gothic" charset="0"/>
                <a:ea typeface="Century Gothic" charset="0"/>
                <a:cs typeface="Century Gothic" charset="0"/>
              </a:rPr>
              <a:t>Authenticate, Authorize, Accounting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t"/>
            <a:r>
              <a:rPr lang="en-US" sz="2400" dirty="0"/>
              <a:t>Framework for intelligently controlling access</a:t>
            </a:r>
          </a:p>
          <a:p>
            <a:pPr fontAlgn="t"/>
            <a:r>
              <a:rPr lang="en-US" sz="2400" dirty="0"/>
              <a:t>Enforces policies, auditing use, and if necessary billing information</a:t>
            </a:r>
          </a:p>
          <a:p>
            <a:pPr fontAlgn="t"/>
            <a:r>
              <a:rPr lang="en-US" sz="2400" dirty="0"/>
              <a:t>Uses frequently in cyber-security</a:t>
            </a:r>
          </a:p>
          <a:p>
            <a:pPr fontAlgn="t"/>
            <a:r>
              <a:rPr lang="en-US" sz="2400" dirty="0"/>
              <a:t>Authenticate: Proving user’s identification</a:t>
            </a:r>
          </a:p>
          <a:p>
            <a:pPr lvl="1" fontAlgn="t"/>
            <a:r>
              <a:rPr lang="en-US" sz="2000" i="1" dirty="0"/>
              <a:t>Who you are	&gt;	Biometrics, etc.</a:t>
            </a:r>
          </a:p>
          <a:p>
            <a:pPr lvl="1" fontAlgn="t"/>
            <a:r>
              <a:rPr lang="en-US" sz="2000" i="1" dirty="0"/>
              <a:t>What you have	&gt;	RFID, Beacon, etc.</a:t>
            </a:r>
          </a:p>
          <a:p>
            <a:pPr lvl="1" fontAlgn="t"/>
            <a:r>
              <a:rPr lang="en-US" sz="2000" i="1" dirty="0"/>
              <a:t>What you know	&gt;	From memory </a:t>
            </a:r>
            <a:r>
              <a:rPr lang="en-US" sz="2000" i="1" dirty="0" err="1"/>
              <a:t>eg</a:t>
            </a:r>
            <a:r>
              <a:rPr lang="en-US" sz="2000" i="1" dirty="0"/>
              <a:t>. PIN*-Code or Password</a:t>
            </a:r>
          </a:p>
          <a:p>
            <a:pPr fontAlgn="t"/>
            <a:r>
              <a:rPr lang="en-US" sz="2400" dirty="0"/>
              <a:t>Authorize: Permission to perform tasks</a:t>
            </a:r>
          </a:p>
          <a:p>
            <a:pPr fontAlgn="t"/>
            <a:r>
              <a:rPr lang="en-US" sz="2400" dirty="0"/>
              <a:t>Accounting: Measures the resources consumed by the user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5762171"/>
            <a:ext cx="25746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*PIN </a:t>
            </a:r>
            <a:r>
              <a:rPr lang="mr-IN" sz="1200" dirty="0"/>
              <a:t>–</a:t>
            </a:r>
            <a:r>
              <a:rPr lang="en-US" sz="1200" dirty="0"/>
              <a:t> Personal Identification Number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Calibri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Copyright ©2017, ERS INDUSTRIES PTE LTD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6547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b="1" dirty="0" err="1">
                <a:latin typeface="Arial" charset="0"/>
                <a:ea typeface="Arial" charset="0"/>
                <a:cs typeface="Arial" charset="0"/>
              </a:rPr>
              <a:t>Computing@The</a:t>
            </a:r>
            <a:r>
              <a:rPr lang="en-US" sz="4000" b="1" dirty="0">
                <a:latin typeface="Arial" charset="0"/>
                <a:ea typeface="Arial" charset="0"/>
                <a:cs typeface="Arial" charset="0"/>
              </a:rPr>
              <a:t> Edge</a:t>
            </a:r>
          </a:p>
        </p:txBody>
      </p:sp>
      <p:grpSp>
        <p:nvGrpSpPr>
          <p:cNvPr id="263" name="Group 262"/>
          <p:cNvGrpSpPr/>
          <p:nvPr/>
        </p:nvGrpSpPr>
        <p:grpSpPr>
          <a:xfrm>
            <a:off x="385770" y="1146555"/>
            <a:ext cx="11654669" cy="5513755"/>
            <a:chOff x="399217" y="1005578"/>
            <a:chExt cx="11654669" cy="5513755"/>
          </a:xfrm>
        </p:grpSpPr>
        <p:pic>
          <p:nvPicPr>
            <p:cNvPr id="144" name="Picture 1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0462" y="1005578"/>
              <a:ext cx="1933424" cy="1738639"/>
            </a:xfrm>
            <a:prstGeom prst="rect">
              <a:avLst/>
            </a:prstGeom>
          </p:spPr>
        </p:pic>
        <p:grpSp>
          <p:nvGrpSpPr>
            <p:cNvPr id="262" name="Group 261"/>
            <p:cNvGrpSpPr/>
            <p:nvPr/>
          </p:nvGrpSpPr>
          <p:grpSpPr>
            <a:xfrm>
              <a:off x="399217" y="1554297"/>
              <a:ext cx="11503933" cy="4965036"/>
              <a:chOff x="399217" y="1554297"/>
              <a:chExt cx="11503933" cy="4965036"/>
            </a:xfrm>
          </p:grpSpPr>
          <p:grpSp>
            <p:nvGrpSpPr>
              <p:cNvPr id="158" name="Group 157"/>
              <p:cNvGrpSpPr/>
              <p:nvPr/>
            </p:nvGrpSpPr>
            <p:grpSpPr>
              <a:xfrm>
                <a:off x="852990" y="1564979"/>
                <a:ext cx="10984424" cy="4617176"/>
                <a:chOff x="852990" y="1564979"/>
                <a:chExt cx="10984424" cy="4617176"/>
              </a:xfrm>
            </p:grpSpPr>
            <p:sp>
              <p:nvSpPr>
                <p:cNvPr id="126" name="Rounded Rectangle 125"/>
                <p:cNvSpPr/>
                <p:nvPr/>
              </p:nvSpPr>
              <p:spPr>
                <a:xfrm>
                  <a:off x="2814681" y="2758909"/>
                  <a:ext cx="1775012" cy="2914558"/>
                </a:xfrm>
                <a:prstGeom prst="roundRect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7" name="群組 11"/>
                <p:cNvGrpSpPr/>
                <p:nvPr/>
              </p:nvGrpSpPr>
              <p:grpSpPr>
                <a:xfrm>
                  <a:off x="852990" y="2076112"/>
                  <a:ext cx="1080000" cy="1080000"/>
                  <a:chOff x="5475414" y="3635353"/>
                  <a:chExt cx="1080000" cy="1080000"/>
                </a:xfrm>
              </p:grpSpPr>
              <p:sp>
                <p:nvSpPr>
                  <p:cNvPr id="8" name="橢圓 12"/>
                  <p:cNvSpPr/>
                  <p:nvPr/>
                </p:nvSpPr>
                <p:spPr>
                  <a:xfrm>
                    <a:off x="5475414" y="3635353"/>
                    <a:ext cx="1080000" cy="1080000"/>
                  </a:xfrm>
                  <a:prstGeom prst="ellipse">
                    <a:avLst/>
                  </a:prstGeom>
                  <a:solidFill>
                    <a:srgbClr val="C00000"/>
                  </a:solidFill>
                  <a:ln>
                    <a:noFill/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prstClr val="white"/>
                      </a:solidFill>
                    </a:endParaRPr>
                  </a:p>
                </p:txBody>
              </p:sp>
              <p:pic>
                <p:nvPicPr>
                  <p:cNvPr id="9" name="Picture 6" descr="https://iconalone.com/sites/default/files/styles/220x220/public/Professor.svg_0.png?itok=Ve-0oAnI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>
                    <a:lum bright="70000" contrast="-70000"/>
                    <a:extLst>
                      <a:ext uri="{BEBA8EAE-BF5A-486C-A8C5-ECC9F3942E4B}">
                        <a14:imgProps xmlns:a14="http://schemas.microsoft.com/office/drawing/2010/main">
                          <a14:imgLayer r:embed="rId5">
                            <a14:imgEffect>
                              <a14:artisticPhotocopy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755531" y="3786124"/>
                    <a:ext cx="519767" cy="519767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10" name="文字方塊 14"/>
                  <p:cNvSpPr txBox="1"/>
                  <p:nvPr/>
                </p:nvSpPr>
                <p:spPr>
                  <a:xfrm>
                    <a:off x="5743641" y="4322924"/>
                    <a:ext cx="543547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TW" sz="1400" dirty="0">
                        <a:solidFill>
                          <a:prstClr val="white"/>
                        </a:solidFill>
                      </a:rPr>
                      <a:t>FACE</a:t>
                    </a:r>
                    <a:endParaRPr lang="zh-TW" altLang="en-US" sz="1400" dirty="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11" name="群組 34"/>
                <p:cNvGrpSpPr/>
                <p:nvPr/>
              </p:nvGrpSpPr>
              <p:grpSpPr>
                <a:xfrm>
                  <a:off x="875634" y="3356599"/>
                  <a:ext cx="1080000" cy="1080000"/>
                  <a:chOff x="1035047" y="5199022"/>
                  <a:chExt cx="1080000" cy="1080000"/>
                </a:xfrm>
              </p:grpSpPr>
              <p:sp>
                <p:nvSpPr>
                  <p:cNvPr id="12" name="橢圓 35"/>
                  <p:cNvSpPr/>
                  <p:nvPr/>
                </p:nvSpPr>
                <p:spPr>
                  <a:xfrm>
                    <a:off x="1035047" y="5199022"/>
                    <a:ext cx="1080000" cy="1080000"/>
                  </a:xfrm>
                  <a:prstGeom prst="ellipse">
                    <a:avLst/>
                  </a:pr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prstClr val="white"/>
                      </a:solidFill>
                    </a:endParaRPr>
                  </a:p>
                </p:txBody>
              </p:sp>
              <p:pic>
                <p:nvPicPr>
                  <p:cNvPr id="13" name="Picture 10" descr="https://lh3.googleusercontent.com/8xzaxn4houP8n_sg__NGdfx8bEFL7tkBYj1H6m9daTdtoT_F5I8muZDE70LqYLA13w=h900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biLevel thresh="2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374386" y="5427421"/>
                    <a:ext cx="401323" cy="401323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14" name="文字方塊 37"/>
                  <p:cNvSpPr txBox="1"/>
                  <p:nvPr/>
                </p:nvSpPr>
                <p:spPr>
                  <a:xfrm>
                    <a:off x="1214147" y="5832379"/>
                    <a:ext cx="721801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TW" sz="1400" dirty="0">
                        <a:solidFill>
                          <a:prstClr val="white"/>
                        </a:solidFill>
                      </a:rPr>
                      <a:t>Beacon</a:t>
                    </a:r>
                    <a:endParaRPr lang="zh-TW" altLang="en-US" sz="1400" dirty="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57" name="Group 56"/>
                <p:cNvGrpSpPr/>
                <p:nvPr/>
              </p:nvGrpSpPr>
              <p:grpSpPr>
                <a:xfrm>
                  <a:off x="852990" y="4664998"/>
                  <a:ext cx="1080000" cy="1080000"/>
                  <a:chOff x="2203930" y="1690688"/>
                  <a:chExt cx="1080000" cy="1080000"/>
                </a:xfrm>
              </p:grpSpPr>
              <p:sp>
                <p:nvSpPr>
                  <p:cNvPr id="55" name="橢圓 12"/>
                  <p:cNvSpPr/>
                  <p:nvPr/>
                </p:nvSpPr>
                <p:spPr>
                  <a:xfrm>
                    <a:off x="2203930" y="1690688"/>
                    <a:ext cx="1080000" cy="1080000"/>
                  </a:xfrm>
                  <a:prstGeom prst="ellipse">
                    <a:avLst/>
                  </a:prstGeom>
                  <a:solidFill>
                    <a:srgbClr val="7030A0"/>
                  </a:solidFill>
                  <a:ln>
                    <a:noFill/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TW" altLang="en-US">
                      <a:solidFill>
                        <a:prstClr val="white"/>
                      </a:solidFill>
                    </a:endParaRPr>
                  </a:p>
                </p:txBody>
              </p:sp>
              <p:grpSp>
                <p:nvGrpSpPr>
                  <p:cNvPr id="54" name="Group 53"/>
                  <p:cNvGrpSpPr/>
                  <p:nvPr/>
                </p:nvGrpSpPr>
                <p:grpSpPr>
                  <a:xfrm>
                    <a:off x="2555176" y="1896064"/>
                    <a:ext cx="377509" cy="410556"/>
                    <a:chOff x="5087507" y="2587275"/>
                    <a:chExt cx="1490472" cy="1840570"/>
                  </a:xfrm>
                </p:grpSpPr>
                <p:sp>
                  <p:nvSpPr>
                    <p:cNvPr id="30" name="Rounded Rectangle 29"/>
                    <p:cNvSpPr/>
                    <p:nvPr/>
                  </p:nvSpPr>
                  <p:spPr>
                    <a:xfrm>
                      <a:off x="5087507" y="2587275"/>
                      <a:ext cx="1490472" cy="1840570"/>
                    </a:xfrm>
                    <a:prstGeom prst="roundRect">
                      <a:avLst/>
                    </a:prstGeom>
                    <a:noFill/>
                    <a:ln w="254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5" name="Rounded Rectangle 14"/>
                    <p:cNvSpPr/>
                    <p:nvPr/>
                  </p:nvSpPr>
                  <p:spPr>
                    <a:xfrm>
                      <a:off x="5318100" y="2822267"/>
                      <a:ext cx="315311" cy="301460"/>
                    </a:xfrm>
                    <a:prstGeom prst="roundRect">
                      <a:avLst/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1" name="Rounded Rectangle 30"/>
                    <p:cNvSpPr/>
                    <p:nvPr/>
                  </p:nvSpPr>
                  <p:spPr>
                    <a:xfrm>
                      <a:off x="5675086" y="2822267"/>
                      <a:ext cx="315311" cy="301460"/>
                    </a:xfrm>
                    <a:prstGeom prst="roundRect">
                      <a:avLst/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2" name="Rounded Rectangle 31"/>
                    <p:cNvSpPr/>
                    <p:nvPr/>
                  </p:nvSpPr>
                  <p:spPr>
                    <a:xfrm>
                      <a:off x="6032072" y="2822267"/>
                      <a:ext cx="315311" cy="301460"/>
                    </a:xfrm>
                    <a:prstGeom prst="roundRect">
                      <a:avLst/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3" name="Rounded Rectangle 32"/>
                    <p:cNvSpPr/>
                    <p:nvPr/>
                  </p:nvSpPr>
                  <p:spPr>
                    <a:xfrm>
                      <a:off x="5328265" y="3164914"/>
                      <a:ext cx="315311" cy="301460"/>
                    </a:xfrm>
                    <a:prstGeom prst="roundRect">
                      <a:avLst/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4" name="Rounded Rectangle 33"/>
                    <p:cNvSpPr/>
                    <p:nvPr/>
                  </p:nvSpPr>
                  <p:spPr>
                    <a:xfrm>
                      <a:off x="6032072" y="3164914"/>
                      <a:ext cx="315311" cy="301460"/>
                    </a:xfrm>
                    <a:prstGeom prst="roundRect">
                      <a:avLst/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35" name="Rounded Rectangle 34"/>
                    <p:cNvSpPr/>
                    <p:nvPr/>
                  </p:nvSpPr>
                  <p:spPr>
                    <a:xfrm>
                      <a:off x="5675089" y="3507562"/>
                      <a:ext cx="315311" cy="301460"/>
                    </a:xfrm>
                    <a:prstGeom prst="roundRect">
                      <a:avLst/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48" name="Rounded Rectangle 47"/>
                    <p:cNvSpPr/>
                    <p:nvPr/>
                  </p:nvSpPr>
                  <p:spPr>
                    <a:xfrm>
                      <a:off x="5329889" y="3527904"/>
                      <a:ext cx="315309" cy="301458"/>
                    </a:xfrm>
                    <a:prstGeom prst="roundRect">
                      <a:avLst/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49" name="Rounded Rectangle 48"/>
                    <p:cNvSpPr/>
                    <p:nvPr/>
                  </p:nvSpPr>
                  <p:spPr>
                    <a:xfrm>
                      <a:off x="5675089" y="3164914"/>
                      <a:ext cx="315311" cy="301460"/>
                    </a:xfrm>
                    <a:prstGeom prst="roundRect">
                      <a:avLst/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50" name="Rounded Rectangle 49"/>
                    <p:cNvSpPr/>
                    <p:nvPr/>
                  </p:nvSpPr>
                  <p:spPr>
                    <a:xfrm>
                      <a:off x="6032072" y="3507562"/>
                      <a:ext cx="315311" cy="301460"/>
                    </a:xfrm>
                    <a:prstGeom prst="roundRect">
                      <a:avLst/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51" name="Rounded Rectangle 50"/>
                    <p:cNvSpPr/>
                    <p:nvPr/>
                  </p:nvSpPr>
                  <p:spPr>
                    <a:xfrm>
                      <a:off x="5310362" y="3855638"/>
                      <a:ext cx="315309" cy="301458"/>
                    </a:xfrm>
                    <a:prstGeom prst="roundRect">
                      <a:avLst/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52" name="Rounded Rectangle 51"/>
                    <p:cNvSpPr/>
                    <p:nvPr/>
                  </p:nvSpPr>
                  <p:spPr>
                    <a:xfrm>
                      <a:off x="5675089" y="3850641"/>
                      <a:ext cx="315311" cy="301460"/>
                    </a:xfrm>
                    <a:prstGeom prst="roundRect">
                      <a:avLst/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53" name="Rounded Rectangle 52"/>
                    <p:cNvSpPr/>
                    <p:nvPr/>
                  </p:nvSpPr>
                  <p:spPr>
                    <a:xfrm>
                      <a:off x="6032072" y="3850206"/>
                      <a:ext cx="315311" cy="301460"/>
                    </a:xfrm>
                    <a:prstGeom prst="roundRect">
                      <a:avLst/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56" name="文字方塊 14"/>
                  <p:cNvSpPr txBox="1"/>
                  <p:nvPr/>
                </p:nvSpPr>
                <p:spPr>
                  <a:xfrm>
                    <a:off x="2524960" y="2379121"/>
                    <a:ext cx="437940" cy="30777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TW" sz="1400">
                        <a:solidFill>
                          <a:prstClr val="white"/>
                        </a:solidFill>
                      </a:rPr>
                      <a:t>PIN</a:t>
                    </a:r>
                    <a:endParaRPr lang="zh-TW" altLang="en-US" sz="1400" dirty="0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94" name="Group 93"/>
                <p:cNvGrpSpPr/>
                <p:nvPr/>
              </p:nvGrpSpPr>
              <p:grpSpPr>
                <a:xfrm>
                  <a:off x="3095335" y="3017743"/>
                  <a:ext cx="1134319" cy="1851950"/>
                  <a:chOff x="3877518" y="2880321"/>
                  <a:chExt cx="1134319" cy="1851950"/>
                </a:xfrm>
              </p:grpSpPr>
              <p:sp>
                <p:nvSpPr>
                  <p:cNvPr id="58" name="Rounded Rectangle 57"/>
                  <p:cNvSpPr/>
                  <p:nvPr/>
                </p:nvSpPr>
                <p:spPr>
                  <a:xfrm>
                    <a:off x="3877518" y="2880321"/>
                    <a:ext cx="1134319" cy="1851950"/>
                  </a:xfrm>
                  <a:prstGeom prst="roundRect">
                    <a:avLst/>
                  </a:prstGeom>
                  <a:solidFill>
                    <a:schemeClr val="accent6">
                      <a:lumMod val="5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80" name="Group 79"/>
                  <p:cNvGrpSpPr/>
                  <p:nvPr/>
                </p:nvGrpSpPr>
                <p:grpSpPr>
                  <a:xfrm>
                    <a:off x="3877518" y="3704726"/>
                    <a:ext cx="524065" cy="295766"/>
                    <a:chOff x="3877518" y="3704726"/>
                    <a:chExt cx="524065" cy="295766"/>
                  </a:xfrm>
                </p:grpSpPr>
                <p:cxnSp>
                  <p:nvCxnSpPr>
                    <p:cNvPr id="65" name="Straight Connector 64"/>
                    <p:cNvCxnSpPr/>
                    <p:nvPr/>
                  </p:nvCxnSpPr>
                  <p:spPr>
                    <a:xfrm>
                      <a:off x="3877518" y="3905733"/>
                      <a:ext cx="438004" cy="0"/>
                    </a:xfrm>
                    <a:prstGeom prst="line">
                      <a:avLst/>
                    </a:prstGeom>
                    <a:ln>
                      <a:solidFill>
                        <a:schemeClr val="accent4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Straight Connector 70"/>
                    <p:cNvCxnSpPr/>
                    <p:nvPr/>
                  </p:nvCxnSpPr>
                  <p:spPr>
                    <a:xfrm>
                      <a:off x="4315522" y="3704726"/>
                      <a:ext cx="0" cy="203140"/>
                    </a:xfrm>
                    <a:prstGeom prst="line">
                      <a:avLst/>
                    </a:prstGeom>
                    <a:ln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" name="Straight Connector 73"/>
                    <p:cNvCxnSpPr/>
                    <p:nvPr/>
                  </p:nvCxnSpPr>
                  <p:spPr>
                    <a:xfrm flipV="1">
                      <a:off x="3877518" y="3946970"/>
                      <a:ext cx="475655" cy="2133"/>
                    </a:xfrm>
                    <a:prstGeom prst="line">
                      <a:avLst/>
                    </a:prstGeom>
                    <a:ln>
                      <a:solidFill>
                        <a:schemeClr val="accent4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" name="Straight Connector 74"/>
                    <p:cNvCxnSpPr/>
                    <p:nvPr/>
                  </p:nvCxnSpPr>
                  <p:spPr>
                    <a:xfrm>
                      <a:off x="4353173" y="3745963"/>
                      <a:ext cx="0" cy="203140"/>
                    </a:xfrm>
                    <a:prstGeom prst="line">
                      <a:avLst/>
                    </a:prstGeom>
                    <a:ln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Straight Connector 76"/>
                    <p:cNvCxnSpPr/>
                    <p:nvPr/>
                  </p:nvCxnSpPr>
                  <p:spPr>
                    <a:xfrm flipV="1">
                      <a:off x="3877518" y="3998360"/>
                      <a:ext cx="524065" cy="2132"/>
                    </a:xfrm>
                    <a:prstGeom prst="line">
                      <a:avLst/>
                    </a:prstGeom>
                    <a:ln>
                      <a:solidFill>
                        <a:schemeClr val="accent4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Straight Connector 77"/>
                    <p:cNvCxnSpPr/>
                    <p:nvPr/>
                  </p:nvCxnSpPr>
                  <p:spPr>
                    <a:xfrm>
                      <a:off x="4401583" y="3797352"/>
                      <a:ext cx="0" cy="203140"/>
                    </a:xfrm>
                    <a:prstGeom prst="line">
                      <a:avLst/>
                    </a:prstGeom>
                    <a:ln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1" name="Group 80"/>
                  <p:cNvGrpSpPr/>
                  <p:nvPr/>
                </p:nvGrpSpPr>
                <p:grpSpPr>
                  <a:xfrm flipH="1">
                    <a:off x="4487772" y="3704726"/>
                    <a:ext cx="524065" cy="295766"/>
                    <a:chOff x="3877518" y="3704726"/>
                    <a:chExt cx="524065" cy="295766"/>
                  </a:xfrm>
                </p:grpSpPr>
                <p:cxnSp>
                  <p:nvCxnSpPr>
                    <p:cNvPr id="82" name="Straight Connector 81"/>
                    <p:cNvCxnSpPr/>
                    <p:nvPr/>
                  </p:nvCxnSpPr>
                  <p:spPr>
                    <a:xfrm>
                      <a:off x="3877518" y="3905733"/>
                      <a:ext cx="438004" cy="0"/>
                    </a:xfrm>
                    <a:prstGeom prst="line">
                      <a:avLst/>
                    </a:prstGeom>
                    <a:ln>
                      <a:solidFill>
                        <a:schemeClr val="accent4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Straight Connector 82"/>
                    <p:cNvCxnSpPr/>
                    <p:nvPr/>
                  </p:nvCxnSpPr>
                  <p:spPr>
                    <a:xfrm>
                      <a:off x="4315522" y="3704726"/>
                      <a:ext cx="0" cy="203140"/>
                    </a:xfrm>
                    <a:prstGeom prst="line">
                      <a:avLst/>
                    </a:prstGeom>
                    <a:ln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Straight Connector 83"/>
                    <p:cNvCxnSpPr/>
                    <p:nvPr/>
                  </p:nvCxnSpPr>
                  <p:spPr>
                    <a:xfrm flipV="1">
                      <a:off x="3877518" y="3946970"/>
                      <a:ext cx="475655" cy="2133"/>
                    </a:xfrm>
                    <a:prstGeom prst="line">
                      <a:avLst/>
                    </a:prstGeom>
                    <a:ln>
                      <a:solidFill>
                        <a:schemeClr val="accent4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Straight Connector 84"/>
                    <p:cNvCxnSpPr/>
                    <p:nvPr/>
                  </p:nvCxnSpPr>
                  <p:spPr>
                    <a:xfrm>
                      <a:off x="4353173" y="3745963"/>
                      <a:ext cx="0" cy="203140"/>
                    </a:xfrm>
                    <a:prstGeom prst="line">
                      <a:avLst/>
                    </a:prstGeom>
                    <a:ln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" name="Straight Connector 85"/>
                    <p:cNvCxnSpPr/>
                    <p:nvPr/>
                  </p:nvCxnSpPr>
                  <p:spPr>
                    <a:xfrm flipV="1">
                      <a:off x="3877518" y="3998360"/>
                      <a:ext cx="524065" cy="2132"/>
                    </a:xfrm>
                    <a:prstGeom prst="line">
                      <a:avLst/>
                    </a:prstGeom>
                    <a:ln>
                      <a:solidFill>
                        <a:schemeClr val="accent4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" name="Straight Connector 86"/>
                    <p:cNvCxnSpPr/>
                    <p:nvPr/>
                  </p:nvCxnSpPr>
                  <p:spPr>
                    <a:xfrm>
                      <a:off x="4401583" y="3797352"/>
                      <a:ext cx="0" cy="203140"/>
                    </a:xfrm>
                    <a:prstGeom prst="line">
                      <a:avLst/>
                    </a:prstGeom>
                    <a:ln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59" name="Rounded Rectangle 58"/>
                  <p:cNvSpPr/>
                  <p:nvPr/>
                </p:nvSpPr>
                <p:spPr>
                  <a:xfrm>
                    <a:off x="4085862" y="3092097"/>
                    <a:ext cx="717630" cy="707712"/>
                  </a:xfrm>
                  <a:prstGeom prst="roundRect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/>
                      <a:t>CPU</a:t>
                    </a:r>
                  </a:p>
                </p:txBody>
              </p:sp>
              <p:sp>
                <p:nvSpPr>
                  <p:cNvPr id="88" name="Rounded Rectangle 87"/>
                  <p:cNvSpPr/>
                  <p:nvPr/>
                </p:nvSpPr>
                <p:spPr>
                  <a:xfrm>
                    <a:off x="3971910" y="4103158"/>
                    <a:ext cx="164950" cy="315460"/>
                  </a:xfrm>
                  <a:prstGeom prst="roundRect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" name="Rounded Rectangle 88"/>
                  <p:cNvSpPr/>
                  <p:nvPr/>
                </p:nvSpPr>
                <p:spPr>
                  <a:xfrm>
                    <a:off x="4161065" y="4303886"/>
                    <a:ext cx="129092" cy="114732"/>
                  </a:xfrm>
                  <a:prstGeom prst="roundRect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0" name="Oval 89"/>
                  <p:cNvSpPr/>
                  <p:nvPr/>
                </p:nvSpPr>
                <p:spPr>
                  <a:xfrm>
                    <a:off x="4148232" y="4103158"/>
                    <a:ext cx="154757" cy="157730"/>
                  </a:xfrm>
                  <a:prstGeom prst="ellipse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" name="Rounded Rectangle 90"/>
                  <p:cNvSpPr/>
                  <p:nvPr/>
                </p:nvSpPr>
                <p:spPr>
                  <a:xfrm rot="5400000">
                    <a:off x="4402449" y="4188666"/>
                    <a:ext cx="164950" cy="315460"/>
                  </a:xfrm>
                  <a:prstGeom prst="roundRect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" name="Rounded Rectangle 91"/>
                  <p:cNvSpPr/>
                  <p:nvPr/>
                </p:nvSpPr>
                <p:spPr>
                  <a:xfrm rot="5400000">
                    <a:off x="4692492" y="4099735"/>
                    <a:ext cx="129092" cy="135937"/>
                  </a:xfrm>
                  <a:prstGeom prst="roundRect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3" name="Oval 92"/>
                  <p:cNvSpPr/>
                  <p:nvPr/>
                </p:nvSpPr>
                <p:spPr>
                  <a:xfrm rot="5400000">
                    <a:off x="4681759" y="4259402"/>
                    <a:ext cx="154757" cy="157730"/>
                  </a:xfrm>
                  <a:prstGeom prst="ellipse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7" name="Group 96"/>
                <p:cNvGrpSpPr/>
                <p:nvPr/>
              </p:nvGrpSpPr>
              <p:grpSpPr>
                <a:xfrm>
                  <a:off x="2918185" y="4955148"/>
                  <a:ext cx="475655" cy="571308"/>
                  <a:chOff x="5521124" y="3176749"/>
                  <a:chExt cx="706056" cy="821611"/>
                </a:xfrm>
              </p:grpSpPr>
              <p:sp>
                <p:nvSpPr>
                  <p:cNvPr id="95" name="Rounded Rectangle 94"/>
                  <p:cNvSpPr/>
                  <p:nvPr/>
                </p:nvSpPr>
                <p:spPr>
                  <a:xfrm>
                    <a:off x="5521124" y="3176749"/>
                    <a:ext cx="706056" cy="821611"/>
                  </a:xfrm>
                  <a:prstGeom prst="roundRect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6" name="Lightning Bolt 95"/>
                  <p:cNvSpPr/>
                  <p:nvPr/>
                </p:nvSpPr>
                <p:spPr>
                  <a:xfrm flipH="1">
                    <a:off x="5671595" y="3377236"/>
                    <a:ext cx="405114" cy="420116"/>
                  </a:xfrm>
                  <a:prstGeom prst="lightningBolt">
                    <a:avLst/>
                  </a:prstGeom>
                  <a:solidFill>
                    <a:schemeClr val="bg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00" name="Group 99"/>
                <p:cNvGrpSpPr/>
                <p:nvPr/>
              </p:nvGrpSpPr>
              <p:grpSpPr>
                <a:xfrm>
                  <a:off x="3225393" y="4740391"/>
                  <a:ext cx="830427" cy="1012243"/>
                  <a:chOff x="5823388" y="0"/>
                  <a:chExt cx="6502400" cy="6502400"/>
                </a:xfrm>
              </p:grpSpPr>
              <p:pic>
                <p:nvPicPr>
                  <p:cNvPr id="98" name="Picture 97"/>
                  <p:cNvPicPr>
                    <a:picLocks noChangeAspect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823388" y="0"/>
                    <a:ext cx="6502400" cy="6502400"/>
                  </a:xfrm>
                  <a:prstGeom prst="rect">
                    <a:avLst/>
                  </a:prstGeom>
                </p:spPr>
              </p:pic>
              <p:pic>
                <p:nvPicPr>
                  <p:cNvPr id="99" name="Picture 98"/>
                  <p:cNvPicPr>
                    <a:picLocks noChangeAspect="1"/>
                  </p:cNvPicPr>
                  <p:nvPr/>
                </p:nvPicPr>
                <p:blipFill>
                  <a:blip r:embed="rId8">
                    <a:lum bright="70000" contrast="-70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>
                    <a:off x="8121004" y="2822565"/>
                    <a:ext cx="2336176" cy="2336176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01" name="Picture 100"/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50018" y="2596941"/>
                  <a:ext cx="985278" cy="985278"/>
                </a:xfrm>
                <a:prstGeom prst="rect">
                  <a:avLst/>
                </a:prstGeom>
              </p:spPr>
            </p:pic>
            <p:pic>
              <p:nvPicPr>
                <p:cNvPr id="106" name="Picture 105"/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saturation sat="192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4881545" y="2201826"/>
                  <a:ext cx="1767385" cy="3980329"/>
                </a:xfrm>
                <a:prstGeom prst="rect">
                  <a:avLst/>
                </a:prstGeom>
              </p:spPr>
            </p:pic>
            <p:sp>
              <p:nvSpPr>
                <p:cNvPr id="108" name="Chevron 107"/>
                <p:cNvSpPr/>
                <p:nvPr/>
              </p:nvSpPr>
              <p:spPr>
                <a:xfrm>
                  <a:off x="1955634" y="3768249"/>
                  <a:ext cx="813692" cy="367533"/>
                </a:xfrm>
                <a:prstGeom prst="chevron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9" name="Chevron 108"/>
                <p:cNvSpPr/>
                <p:nvPr/>
              </p:nvSpPr>
              <p:spPr>
                <a:xfrm rot="1800000">
                  <a:off x="1970367" y="2942487"/>
                  <a:ext cx="813692" cy="367533"/>
                </a:xfrm>
                <a:prstGeom prst="chevron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0" name="Chevron 109"/>
                <p:cNvSpPr/>
                <p:nvPr/>
              </p:nvSpPr>
              <p:spPr>
                <a:xfrm rot="19800000" flipV="1">
                  <a:off x="1975819" y="4532258"/>
                  <a:ext cx="813692" cy="367533"/>
                </a:xfrm>
                <a:prstGeom prst="chevron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15" name="Straight Connector 114"/>
                <p:cNvCxnSpPr/>
                <p:nvPr/>
              </p:nvCxnSpPr>
              <p:spPr>
                <a:xfrm flipV="1">
                  <a:off x="3626919" y="1925990"/>
                  <a:ext cx="0" cy="80658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Connector 116"/>
                <p:cNvCxnSpPr/>
                <p:nvPr/>
              </p:nvCxnSpPr>
              <p:spPr>
                <a:xfrm flipV="1">
                  <a:off x="3653025" y="1899342"/>
                  <a:ext cx="4523761" cy="10113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Straight Connector 120"/>
                <p:cNvCxnSpPr/>
                <p:nvPr/>
              </p:nvCxnSpPr>
              <p:spPr>
                <a:xfrm flipV="1">
                  <a:off x="8176786" y="1929979"/>
                  <a:ext cx="6535" cy="399301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02" name="Picture 101"/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79034" y="2122560"/>
                  <a:ext cx="1741638" cy="1741638"/>
                </a:xfrm>
                <a:prstGeom prst="rect">
                  <a:avLst/>
                </a:prstGeom>
              </p:spPr>
            </p:pic>
            <p:sp>
              <p:nvSpPr>
                <p:cNvPr id="131" name="Oval 130"/>
                <p:cNvSpPr/>
                <p:nvPr/>
              </p:nvSpPr>
              <p:spPr>
                <a:xfrm>
                  <a:off x="6381153" y="3374807"/>
                  <a:ext cx="270000" cy="270000"/>
                </a:xfrm>
                <a:prstGeom prst="ellipse">
                  <a:avLst/>
                </a:prstGeom>
                <a:solidFill>
                  <a:schemeClr val="accent2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33" name="Straight Arrow Connector 132"/>
                <p:cNvCxnSpPr/>
                <p:nvPr/>
              </p:nvCxnSpPr>
              <p:spPr>
                <a:xfrm flipV="1">
                  <a:off x="4561589" y="3475330"/>
                  <a:ext cx="2023955" cy="740858"/>
                </a:xfrm>
                <a:prstGeom prst="straightConnector1">
                  <a:avLst/>
                </a:prstGeom>
                <a:ln w="63500">
                  <a:solidFill>
                    <a:schemeClr val="accent2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Straight Arrow Connector 134"/>
                <p:cNvCxnSpPr/>
                <p:nvPr/>
              </p:nvCxnSpPr>
              <p:spPr>
                <a:xfrm>
                  <a:off x="6840958" y="3522540"/>
                  <a:ext cx="2395" cy="2494696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7" name="TextBox 136"/>
                <p:cNvSpPr txBox="1"/>
                <p:nvPr/>
              </p:nvSpPr>
              <p:spPr>
                <a:xfrm rot="16200000">
                  <a:off x="6194690" y="4710230"/>
                  <a:ext cx="106170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/>
                    <a:t>Eye-Level</a:t>
                  </a:r>
                </a:p>
              </p:txBody>
            </p:sp>
            <p:sp>
              <p:nvSpPr>
                <p:cNvPr id="140" name="TextBox 139"/>
                <p:cNvSpPr txBox="1"/>
                <p:nvPr/>
              </p:nvSpPr>
              <p:spPr>
                <a:xfrm>
                  <a:off x="6663719" y="2638985"/>
                  <a:ext cx="1297034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dirty="0"/>
                    <a:t>Installed on Rack Door</a:t>
                  </a:r>
                </a:p>
                <a:p>
                  <a:r>
                    <a:rPr lang="en-US" sz="1400" dirty="0"/>
                    <a:t>(Front &amp; Back)</a:t>
                  </a:r>
                </a:p>
              </p:txBody>
            </p:sp>
            <p:cxnSp>
              <p:nvCxnSpPr>
                <p:cNvPr id="145" name="Straight Connector 144"/>
                <p:cNvCxnSpPr/>
                <p:nvPr/>
              </p:nvCxnSpPr>
              <p:spPr>
                <a:xfrm flipH="1" flipV="1">
                  <a:off x="9125902" y="1979813"/>
                  <a:ext cx="619" cy="349467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Straight Connector 145"/>
                <p:cNvCxnSpPr/>
                <p:nvPr/>
              </p:nvCxnSpPr>
              <p:spPr>
                <a:xfrm flipV="1">
                  <a:off x="9137165" y="1935894"/>
                  <a:ext cx="1177818" cy="21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8" name="TextBox 147"/>
                <p:cNvSpPr txBox="1"/>
                <p:nvPr/>
              </p:nvSpPr>
              <p:spPr>
                <a:xfrm>
                  <a:off x="7896447" y="2599504"/>
                  <a:ext cx="1473513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/>
                    <a:t>Management Console</a:t>
                  </a:r>
                </a:p>
              </p:txBody>
            </p:sp>
            <p:sp>
              <p:nvSpPr>
                <p:cNvPr id="149" name="TextBox 148"/>
                <p:cNvSpPr txBox="1"/>
                <p:nvPr/>
              </p:nvSpPr>
              <p:spPr>
                <a:xfrm>
                  <a:off x="9192673" y="3502920"/>
                  <a:ext cx="1473513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/>
                    <a:t>Database</a:t>
                  </a:r>
                </a:p>
              </p:txBody>
            </p:sp>
            <p:sp>
              <p:nvSpPr>
                <p:cNvPr id="150" name="TextBox 149"/>
                <p:cNvSpPr txBox="1"/>
                <p:nvPr/>
              </p:nvSpPr>
              <p:spPr>
                <a:xfrm>
                  <a:off x="10363901" y="2201826"/>
                  <a:ext cx="1473513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/>
                    <a:t>Alarm &amp; Alert</a:t>
                  </a:r>
                </a:p>
                <a:p>
                  <a:pPr algn="ctr"/>
                  <a:r>
                    <a:rPr lang="en-US" sz="1400" dirty="0"/>
                    <a:t>System</a:t>
                  </a:r>
                </a:p>
              </p:txBody>
            </p:sp>
            <p:sp>
              <p:nvSpPr>
                <p:cNvPr id="151" name="TextBox 150"/>
                <p:cNvSpPr txBox="1"/>
                <p:nvPr/>
              </p:nvSpPr>
              <p:spPr>
                <a:xfrm>
                  <a:off x="2711342" y="5713328"/>
                  <a:ext cx="191724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b="1" dirty="0"/>
                    <a:t>Edge Controller</a:t>
                  </a:r>
                </a:p>
              </p:txBody>
            </p:sp>
            <p:sp>
              <p:nvSpPr>
                <p:cNvPr id="152" name="TextBox 151"/>
                <p:cNvSpPr txBox="1"/>
                <p:nvPr/>
              </p:nvSpPr>
              <p:spPr>
                <a:xfrm>
                  <a:off x="3753999" y="1564979"/>
                  <a:ext cx="3759798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/>
                    <a:t>Network Connection</a:t>
                  </a:r>
                  <a:br>
                    <a:rPr lang="en-US" dirty="0"/>
                  </a:br>
                  <a:r>
                    <a:rPr lang="en-US" dirty="0"/>
                    <a:t>Ethernet Cable or Cloud-based</a:t>
                  </a:r>
                </a:p>
              </p:txBody>
            </p:sp>
            <p:sp>
              <p:nvSpPr>
                <p:cNvPr id="153" name="Rounded Rectangle 152"/>
                <p:cNvSpPr/>
                <p:nvPr/>
              </p:nvSpPr>
              <p:spPr>
                <a:xfrm>
                  <a:off x="3956192" y="4991293"/>
                  <a:ext cx="475655" cy="552171"/>
                </a:xfrm>
                <a:prstGeom prst="roundRect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57" name="Group 156"/>
                <p:cNvGrpSpPr/>
                <p:nvPr/>
              </p:nvGrpSpPr>
              <p:grpSpPr>
                <a:xfrm>
                  <a:off x="3955975" y="5050001"/>
                  <a:ext cx="475872" cy="451204"/>
                  <a:chOff x="9243613" y="5268436"/>
                  <a:chExt cx="966033" cy="748800"/>
                </a:xfrm>
              </p:grpSpPr>
              <p:pic>
                <p:nvPicPr>
                  <p:cNvPr id="156" name="Picture 155"/>
                  <p:cNvPicPr>
                    <a:picLocks noChangeAspect="1"/>
                  </p:cNvPicPr>
                  <p:nvPr/>
                </p:nvPicPr>
                <p:blipFill rotWithShape="1">
                  <a:blip r:embed="rId13">
                    <a:extLst>
                      <a:ext uri="{BEBA8EAE-BF5A-486C-A8C5-ECC9F3942E4B}">
                        <a14:imgProps xmlns:a14="http://schemas.microsoft.com/office/drawing/2010/main">
                          <a14:imgLayer r:embed="rId14">
                            <a14:imgEffect>
                              <a14:backgroundRemoval t="0" b="100000" l="0" r="99630">
                                <a14:foregroundMark x1="97407" y1="15320" x2="97407" y2="15320"/>
                                <a14:backgroundMark x1="87222" y1="85185" x2="87222" y2="85185"/>
                                <a14:backgroundMark x1="62963" y1="88552" x2="62963" y2="88552"/>
                                <a14:backgroundMark x1="46852" y1="78620" x2="46852" y2="78620"/>
                                <a14:backgroundMark x1="30741" y1="83838" x2="30741" y2="83838"/>
                                <a14:backgroundMark x1="32407" y1="3030" x2="32407" y2="3030"/>
                                <a14:backgroundMark x1="5741" y1="5387" x2="5741" y2="5387"/>
                                <a14:backgroundMark x1="6296" y1="27104" x2="6296" y2="27104"/>
                                <a14:backgroundMark x1="9444" y1="70202" x2="9444" y2="70202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29534"/>
                  <a:stretch/>
                </p:blipFill>
                <p:spPr>
                  <a:xfrm>
                    <a:off x="9243613" y="5268436"/>
                    <a:ext cx="966033" cy="748800"/>
                  </a:xfrm>
                  <a:prstGeom prst="rect">
                    <a:avLst/>
                  </a:prstGeom>
                </p:spPr>
              </p:pic>
              <p:pic>
                <p:nvPicPr>
                  <p:cNvPr id="154" name="Picture 153"/>
                  <p:cNvPicPr>
                    <a:picLocks noChangeAspect="1"/>
                  </p:cNvPicPr>
                  <p:nvPr/>
                </p:nvPicPr>
                <p:blipFill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629058" y="5497206"/>
                    <a:ext cx="195141" cy="297591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164" name="TextBox 163"/>
              <p:cNvSpPr txBox="1"/>
              <p:nvPr/>
            </p:nvSpPr>
            <p:spPr>
              <a:xfrm>
                <a:off x="399217" y="1554297"/>
                <a:ext cx="293394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/>
                  <a:t>2D Camera </a:t>
                </a:r>
                <a:r>
                  <a:rPr lang="mr-IN" sz="1400" b="1" dirty="0"/>
                  <a:t>–</a:t>
                </a:r>
                <a:r>
                  <a:rPr lang="en-US" sz="1400" b="1" dirty="0"/>
                  <a:t> Recording Purpose</a:t>
                </a:r>
              </a:p>
              <a:p>
                <a:r>
                  <a:rPr lang="en-US" sz="1400" b="1" dirty="0"/>
                  <a:t>3D Camera </a:t>
                </a:r>
                <a:r>
                  <a:rPr lang="mr-IN" sz="1400" b="1" dirty="0"/>
                  <a:t>–</a:t>
                </a:r>
                <a:r>
                  <a:rPr lang="en-US" sz="1400" b="1" dirty="0"/>
                  <a:t> Authentication Purpose</a:t>
                </a:r>
              </a:p>
            </p:txBody>
          </p:sp>
          <p:pic>
            <p:nvPicPr>
              <p:cNvPr id="165" name="Picture 164"/>
              <p:cNvPicPr>
                <a:picLocks noChangeAspect="1"/>
              </p:cNvPicPr>
              <p:nvPr/>
            </p:nvPicPr>
            <p:blipFill>
              <a:blip r:embed="rId16">
                <a:extLst>
                  <a:ext uri="{BEBA8EAE-BF5A-486C-A8C5-ECC9F3942E4B}">
                    <a14:imgProps xmlns:a14="http://schemas.microsoft.com/office/drawing/2010/main">
                      <a14:imgLayer r:embed="rId17">
                        <a14:imgEffect>
                          <a14:backgroundRemoval t="6400" b="90000" l="5400" r="968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24280" y="5461443"/>
                <a:ext cx="540000" cy="540000"/>
              </a:xfrm>
              <a:prstGeom prst="rect">
                <a:avLst/>
              </a:prstGeom>
            </p:spPr>
          </p:pic>
          <p:grpSp>
            <p:nvGrpSpPr>
              <p:cNvPr id="254" name="Group 253"/>
              <p:cNvGrpSpPr/>
              <p:nvPr/>
            </p:nvGrpSpPr>
            <p:grpSpPr>
              <a:xfrm>
                <a:off x="7325569" y="3892520"/>
                <a:ext cx="4577581" cy="2626813"/>
                <a:chOff x="7262229" y="4050654"/>
                <a:chExt cx="4577581" cy="3000777"/>
              </a:xfrm>
            </p:grpSpPr>
            <p:grpSp>
              <p:nvGrpSpPr>
                <p:cNvPr id="245" name="Group 244"/>
                <p:cNvGrpSpPr/>
                <p:nvPr/>
              </p:nvGrpSpPr>
              <p:grpSpPr>
                <a:xfrm rot="6232786">
                  <a:off x="9613067" y="4267629"/>
                  <a:ext cx="1410370" cy="1346854"/>
                  <a:chOff x="10112678" y="5179357"/>
                  <a:chExt cx="1410370" cy="1346854"/>
                </a:xfrm>
              </p:grpSpPr>
              <p:sp>
                <p:nvSpPr>
                  <p:cNvPr id="246" name="Oval 245"/>
                  <p:cNvSpPr/>
                  <p:nvPr/>
                </p:nvSpPr>
                <p:spPr>
                  <a:xfrm>
                    <a:off x="10733704" y="5730625"/>
                    <a:ext cx="360000" cy="360000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47" name="Oval 246"/>
                  <p:cNvSpPr/>
                  <p:nvPr/>
                </p:nvSpPr>
                <p:spPr>
                  <a:xfrm>
                    <a:off x="10642434" y="5635959"/>
                    <a:ext cx="540000" cy="540000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48" name="Oval 247"/>
                  <p:cNvSpPr/>
                  <p:nvPr/>
                </p:nvSpPr>
                <p:spPr>
                  <a:xfrm>
                    <a:off x="10552434" y="5544940"/>
                    <a:ext cx="720000" cy="720000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49" name="Oval 248"/>
                  <p:cNvSpPr/>
                  <p:nvPr/>
                </p:nvSpPr>
                <p:spPr>
                  <a:xfrm>
                    <a:off x="10460772" y="5446211"/>
                    <a:ext cx="900000" cy="900000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50" name="Oval 249"/>
                  <p:cNvSpPr/>
                  <p:nvPr/>
                </p:nvSpPr>
                <p:spPr>
                  <a:xfrm>
                    <a:off x="10370772" y="5356211"/>
                    <a:ext cx="1080000" cy="1080000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51" name="Oval 250"/>
                  <p:cNvSpPr/>
                  <p:nvPr/>
                </p:nvSpPr>
                <p:spPr>
                  <a:xfrm>
                    <a:off x="10263048" y="5266211"/>
                    <a:ext cx="1260000" cy="1260000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52" name="Triangle 251"/>
                  <p:cNvSpPr/>
                  <p:nvPr/>
                </p:nvSpPr>
                <p:spPr>
                  <a:xfrm>
                    <a:off x="10112678" y="5179357"/>
                    <a:ext cx="808470" cy="80101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243" name="Group 242"/>
                <p:cNvGrpSpPr/>
                <p:nvPr/>
              </p:nvGrpSpPr>
              <p:grpSpPr>
                <a:xfrm rot="832349">
                  <a:off x="8165982" y="4198845"/>
                  <a:ext cx="1410370" cy="1346854"/>
                  <a:chOff x="10112678" y="5179357"/>
                  <a:chExt cx="1410370" cy="1346854"/>
                </a:xfrm>
              </p:grpSpPr>
              <p:sp>
                <p:nvSpPr>
                  <p:cNvPr id="235" name="Oval 234"/>
                  <p:cNvSpPr/>
                  <p:nvPr/>
                </p:nvSpPr>
                <p:spPr>
                  <a:xfrm>
                    <a:off x="10733704" y="5730625"/>
                    <a:ext cx="360000" cy="360000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36" name="Oval 235"/>
                  <p:cNvSpPr/>
                  <p:nvPr/>
                </p:nvSpPr>
                <p:spPr>
                  <a:xfrm>
                    <a:off x="10642434" y="5635959"/>
                    <a:ext cx="540000" cy="540000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37" name="Oval 236"/>
                  <p:cNvSpPr/>
                  <p:nvPr/>
                </p:nvSpPr>
                <p:spPr>
                  <a:xfrm>
                    <a:off x="10552434" y="5544940"/>
                    <a:ext cx="720000" cy="720000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38" name="Oval 237"/>
                  <p:cNvSpPr/>
                  <p:nvPr/>
                </p:nvSpPr>
                <p:spPr>
                  <a:xfrm>
                    <a:off x="10460772" y="5446211"/>
                    <a:ext cx="900000" cy="900000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40" name="Oval 239"/>
                  <p:cNvSpPr/>
                  <p:nvPr/>
                </p:nvSpPr>
                <p:spPr>
                  <a:xfrm>
                    <a:off x="10370772" y="5356211"/>
                    <a:ext cx="1080000" cy="1080000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41" name="Oval 240"/>
                  <p:cNvSpPr/>
                  <p:nvPr/>
                </p:nvSpPr>
                <p:spPr>
                  <a:xfrm>
                    <a:off x="10263048" y="5266211"/>
                    <a:ext cx="1260000" cy="1260000"/>
                  </a:xfrm>
                  <a:prstGeom prst="ellipse">
                    <a:avLst/>
                  </a:prstGeom>
                  <a:noFill/>
                  <a:ln>
                    <a:solidFill>
                      <a:schemeClr val="tx1"/>
                    </a:solidFill>
                    <a:prstDash val="sysDot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42" name="Triangle 241"/>
                  <p:cNvSpPr/>
                  <p:nvPr/>
                </p:nvSpPr>
                <p:spPr>
                  <a:xfrm>
                    <a:off x="10112678" y="5179357"/>
                    <a:ext cx="808470" cy="80101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82" name="Rounded Rectangle 181"/>
                <p:cNvSpPr/>
                <p:nvPr/>
              </p:nvSpPr>
              <p:spPr>
                <a:xfrm>
                  <a:off x="7538248" y="4050654"/>
                  <a:ext cx="4299166" cy="3000777"/>
                </a:xfrm>
                <a:prstGeom prst="roundRect">
                  <a:avLst/>
                </a:prstGeom>
                <a:noFill/>
                <a:ln w="381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92" name="Group 191"/>
                <p:cNvGrpSpPr/>
                <p:nvPr/>
              </p:nvGrpSpPr>
              <p:grpSpPr>
                <a:xfrm>
                  <a:off x="7896447" y="4610675"/>
                  <a:ext cx="1200804" cy="673810"/>
                  <a:chOff x="8271635" y="4805990"/>
                  <a:chExt cx="1200804" cy="673810"/>
                </a:xfrm>
              </p:grpSpPr>
              <p:grpSp>
                <p:nvGrpSpPr>
                  <p:cNvPr id="179" name="Group 178"/>
                  <p:cNvGrpSpPr/>
                  <p:nvPr/>
                </p:nvGrpSpPr>
                <p:grpSpPr>
                  <a:xfrm>
                    <a:off x="8271635" y="4805990"/>
                    <a:ext cx="755044" cy="673810"/>
                    <a:chOff x="8553887" y="5300286"/>
                    <a:chExt cx="1370042" cy="1213576"/>
                  </a:xfrm>
                </p:grpSpPr>
                <p:sp>
                  <p:nvSpPr>
                    <p:cNvPr id="169" name="Rounded Rectangle 168"/>
                    <p:cNvSpPr/>
                    <p:nvPr/>
                  </p:nvSpPr>
                  <p:spPr>
                    <a:xfrm>
                      <a:off x="8553887" y="5300286"/>
                      <a:ext cx="1370042" cy="1213576"/>
                    </a:xfrm>
                    <a:prstGeom prst="roundRect">
                      <a:avLst/>
                    </a:prstGeom>
                    <a:solidFill>
                      <a:schemeClr val="accent6">
                        <a:lumMod val="50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70" name="Rounded Rectangle 169"/>
                    <p:cNvSpPr/>
                    <p:nvPr/>
                  </p:nvSpPr>
                  <p:spPr>
                    <a:xfrm>
                      <a:off x="8631436" y="5661208"/>
                      <a:ext cx="717630" cy="707712"/>
                    </a:xfrm>
                    <a:prstGeom prst="roundRect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800" dirty="0"/>
                        <a:t>CPU</a:t>
                      </a:r>
                    </a:p>
                  </p:txBody>
                </p:sp>
                <p:sp>
                  <p:nvSpPr>
                    <p:cNvPr id="171" name="Rounded Rectangle 170"/>
                    <p:cNvSpPr/>
                    <p:nvPr/>
                  </p:nvSpPr>
                  <p:spPr>
                    <a:xfrm rot="5400000">
                      <a:off x="8714583" y="5393852"/>
                      <a:ext cx="164950" cy="315460"/>
                    </a:xfrm>
                    <a:prstGeom prst="roundRect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72" name="Rounded Rectangle 171"/>
                    <p:cNvSpPr/>
                    <p:nvPr/>
                  </p:nvSpPr>
                  <p:spPr>
                    <a:xfrm rot="5400000">
                      <a:off x="9127487" y="5393852"/>
                      <a:ext cx="164950" cy="315460"/>
                    </a:xfrm>
                    <a:prstGeom prst="roundRect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73" name="Rounded Rectangle 172"/>
                    <p:cNvSpPr/>
                    <p:nvPr/>
                  </p:nvSpPr>
                  <p:spPr>
                    <a:xfrm>
                      <a:off x="9402924" y="6001443"/>
                      <a:ext cx="164950" cy="315460"/>
                    </a:xfrm>
                    <a:prstGeom prst="roundRect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74" name="Rounded Rectangle 173"/>
                    <p:cNvSpPr/>
                    <p:nvPr/>
                  </p:nvSpPr>
                  <p:spPr>
                    <a:xfrm>
                      <a:off x="9662084" y="6153260"/>
                      <a:ext cx="129092" cy="114732"/>
                    </a:xfrm>
                    <a:prstGeom prst="roundRect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75" name="Oval 174"/>
                    <p:cNvSpPr/>
                    <p:nvPr/>
                  </p:nvSpPr>
                  <p:spPr>
                    <a:xfrm>
                      <a:off x="9597486" y="5816788"/>
                      <a:ext cx="260886" cy="265872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pic>
                  <p:nvPicPr>
                    <p:cNvPr id="176" name="Picture 175"/>
                    <p:cNvPicPr>
                      <a:picLocks noChangeAspect="1"/>
                    </p:cNvPicPr>
                    <p:nvPr/>
                  </p:nvPicPr>
                  <p:blipFill rotWithShape="1">
                    <a:blip r:embed="rId13">
                      <a:extLst>
                        <a:ext uri="{BEBA8EAE-BF5A-486C-A8C5-ECC9F3942E4B}">
                          <a14:imgProps xmlns:a14="http://schemas.microsoft.com/office/drawing/2010/main">
                            <a14:imgLayer r:embed="rId14">
                              <a14:imgEffect>
                                <a14:backgroundRemoval t="0" b="100000" l="0" r="99630">
                                  <a14:foregroundMark x1="97407" y1="15320" x2="97407" y2="15320"/>
                                  <a14:backgroundMark x1="87222" y1="85185" x2="87222" y2="85185"/>
                                  <a14:backgroundMark x1="62963" y1="88552" x2="62963" y2="88552"/>
                                  <a14:backgroundMark x1="46852" y1="78620" x2="46852" y2="78620"/>
                                  <a14:backgroundMark x1="30741" y1="83838" x2="30741" y2="83838"/>
                                  <a14:backgroundMark x1="32407" y1="3030" x2="32407" y2="3030"/>
                                  <a14:backgroundMark x1="5741" y1="5387" x2="5741" y2="5387"/>
                                  <a14:backgroundMark x1="6296" y1="27104" x2="6296" y2="27104"/>
                                  <a14:backgroundMark x1="9444" y1="70202" x2="9444" y2="70202"/>
                                </a14:backgroundRemoval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b="29534"/>
                    <a:stretch/>
                  </p:blipFill>
                  <p:spPr>
                    <a:xfrm>
                      <a:off x="9431897" y="5426427"/>
                      <a:ext cx="426474" cy="404367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77" name="Picture 176"/>
                    <p:cNvPicPr>
                      <a:picLocks noChangeAspect="1"/>
                    </p:cNvPicPr>
                    <p:nvPr/>
                  </p:nvPicPr>
                  <p:blipFill>
                    <a:blip r:embed="rId1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9619009" y="5526456"/>
                      <a:ext cx="86149" cy="160705"/>
                    </a:xfrm>
                    <a:prstGeom prst="rect">
                      <a:avLst/>
                    </a:prstGeom>
                  </p:spPr>
                </p:pic>
              </p:grpSp>
              <p:sp>
                <p:nvSpPr>
                  <p:cNvPr id="180" name="Arc 179"/>
                  <p:cNvSpPr/>
                  <p:nvPr/>
                </p:nvSpPr>
                <p:spPr>
                  <a:xfrm>
                    <a:off x="8697509" y="4983194"/>
                    <a:ext cx="598014" cy="259111"/>
                  </a:xfrm>
                  <a:prstGeom prst="arc">
                    <a:avLst/>
                  </a:prstGeom>
                  <a:ln w="3810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1" name="Chord 180"/>
                  <p:cNvSpPr/>
                  <p:nvPr/>
                </p:nvSpPr>
                <p:spPr>
                  <a:xfrm rot="16403675">
                    <a:off x="9191309" y="5012803"/>
                    <a:ext cx="281589" cy="280671"/>
                  </a:xfrm>
                  <a:prstGeom prst="chord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193" name="Straight Connector 192"/>
                <p:cNvCxnSpPr/>
                <p:nvPr/>
              </p:nvCxnSpPr>
              <p:spPr>
                <a:xfrm>
                  <a:off x="7513797" y="5280930"/>
                  <a:ext cx="4323617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96" name="Group 195"/>
                <p:cNvGrpSpPr/>
                <p:nvPr/>
              </p:nvGrpSpPr>
              <p:grpSpPr>
                <a:xfrm>
                  <a:off x="10310529" y="4580471"/>
                  <a:ext cx="1065963" cy="673810"/>
                  <a:chOff x="7960716" y="4805990"/>
                  <a:chExt cx="1065963" cy="673810"/>
                </a:xfrm>
              </p:grpSpPr>
              <p:grpSp>
                <p:nvGrpSpPr>
                  <p:cNvPr id="197" name="Group 196"/>
                  <p:cNvGrpSpPr/>
                  <p:nvPr/>
                </p:nvGrpSpPr>
                <p:grpSpPr>
                  <a:xfrm>
                    <a:off x="8271635" y="4805990"/>
                    <a:ext cx="755044" cy="673810"/>
                    <a:chOff x="8553887" y="5300286"/>
                    <a:chExt cx="1370042" cy="1213576"/>
                  </a:xfrm>
                </p:grpSpPr>
                <p:sp>
                  <p:nvSpPr>
                    <p:cNvPr id="200" name="Rounded Rectangle 199"/>
                    <p:cNvSpPr/>
                    <p:nvPr/>
                  </p:nvSpPr>
                  <p:spPr>
                    <a:xfrm>
                      <a:off x="8553887" y="5300286"/>
                      <a:ext cx="1370042" cy="1213576"/>
                    </a:xfrm>
                    <a:prstGeom prst="roundRect">
                      <a:avLst/>
                    </a:prstGeom>
                    <a:solidFill>
                      <a:schemeClr val="accent6">
                        <a:lumMod val="50000"/>
                      </a:schemeClr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01" name="Rounded Rectangle 200"/>
                    <p:cNvSpPr/>
                    <p:nvPr/>
                  </p:nvSpPr>
                  <p:spPr>
                    <a:xfrm>
                      <a:off x="8631436" y="5661208"/>
                      <a:ext cx="717630" cy="707712"/>
                    </a:xfrm>
                    <a:prstGeom prst="roundRect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800" dirty="0"/>
                        <a:t>CPU</a:t>
                      </a:r>
                    </a:p>
                  </p:txBody>
                </p:sp>
                <p:sp>
                  <p:nvSpPr>
                    <p:cNvPr id="202" name="Rounded Rectangle 201"/>
                    <p:cNvSpPr/>
                    <p:nvPr/>
                  </p:nvSpPr>
                  <p:spPr>
                    <a:xfrm rot="5400000">
                      <a:off x="8714583" y="5393852"/>
                      <a:ext cx="164950" cy="315460"/>
                    </a:xfrm>
                    <a:prstGeom prst="roundRect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03" name="Rounded Rectangle 202"/>
                    <p:cNvSpPr/>
                    <p:nvPr/>
                  </p:nvSpPr>
                  <p:spPr>
                    <a:xfrm rot="5400000">
                      <a:off x="9127487" y="5393852"/>
                      <a:ext cx="164950" cy="315460"/>
                    </a:xfrm>
                    <a:prstGeom prst="roundRect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04" name="Rounded Rectangle 203"/>
                    <p:cNvSpPr/>
                    <p:nvPr/>
                  </p:nvSpPr>
                  <p:spPr>
                    <a:xfrm>
                      <a:off x="9402924" y="6001443"/>
                      <a:ext cx="164950" cy="315460"/>
                    </a:xfrm>
                    <a:prstGeom prst="roundRect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05" name="Rounded Rectangle 204"/>
                    <p:cNvSpPr/>
                    <p:nvPr/>
                  </p:nvSpPr>
                  <p:spPr>
                    <a:xfrm>
                      <a:off x="9662084" y="6153260"/>
                      <a:ext cx="129092" cy="114732"/>
                    </a:xfrm>
                    <a:prstGeom prst="roundRect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06" name="Oval 205"/>
                    <p:cNvSpPr/>
                    <p:nvPr/>
                  </p:nvSpPr>
                  <p:spPr>
                    <a:xfrm>
                      <a:off x="9597486" y="5816788"/>
                      <a:ext cx="260886" cy="265872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pic>
                  <p:nvPicPr>
                    <p:cNvPr id="207" name="Picture 206"/>
                    <p:cNvPicPr>
                      <a:picLocks noChangeAspect="1"/>
                    </p:cNvPicPr>
                    <p:nvPr/>
                  </p:nvPicPr>
                  <p:blipFill rotWithShape="1">
                    <a:blip r:embed="rId13">
                      <a:extLst>
                        <a:ext uri="{BEBA8EAE-BF5A-486C-A8C5-ECC9F3942E4B}">
                          <a14:imgProps xmlns:a14="http://schemas.microsoft.com/office/drawing/2010/main">
                            <a14:imgLayer r:embed="rId14">
                              <a14:imgEffect>
                                <a14:backgroundRemoval t="0" b="100000" l="0" r="99630">
                                  <a14:foregroundMark x1="97407" y1="15320" x2="97407" y2="15320"/>
                                  <a14:backgroundMark x1="87222" y1="85185" x2="87222" y2="85185"/>
                                  <a14:backgroundMark x1="62963" y1="88552" x2="62963" y2="88552"/>
                                  <a14:backgroundMark x1="46852" y1="78620" x2="46852" y2="78620"/>
                                  <a14:backgroundMark x1="30741" y1="83838" x2="30741" y2="83838"/>
                                  <a14:backgroundMark x1="32407" y1="3030" x2="32407" y2="3030"/>
                                  <a14:backgroundMark x1="5741" y1="5387" x2="5741" y2="5387"/>
                                  <a14:backgroundMark x1="6296" y1="27104" x2="6296" y2="27104"/>
                                  <a14:backgroundMark x1="9444" y1="70202" x2="9444" y2="70202"/>
                                </a14:backgroundRemoval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b="29534"/>
                    <a:stretch/>
                  </p:blipFill>
                  <p:spPr>
                    <a:xfrm>
                      <a:off x="9431897" y="5426427"/>
                      <a:ext cx="426474" cy="404367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08" name="Picture 207"/>
                    <p:cNvPicPr>
                      <a:picLocks noChangeAspect="1"/>
                    </p:cNvPicPr>
                    <p:nvPr/>
                  </p:nvPicPr>
                  <p:blipFill>
                    <a:blip r:embed="rId1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9619009" y="5526456"/>
                      <a:ext cx="86149" cy="160705"/>
                    </a:xfrm>
                    <a:prstGeom prst="rect">
                      <a:avLst/>
                    </a:prstGeom>
                  </p:spPr>
                </p:pic>
              </p:grpSp>
              <p:sp>
                <p:nvSpPr>
                  <p:cNvPr id="198" name="Arc 197"/>
                  <p:cNvSpPr/>
                  <p:nvPr/>
                </p:nvSpPr>
                <p:spPr>
                  <a:xfrm flipH="1">
                    <a:off x="7960716" y="5050623"/>
                    <a:ext cx="598014" cy="259111"/>
                  </a:xfrm>
                  <a:prstGeom prst="arc">
                    <a:avLst/>
                  </a:prstGeom>
                  <a:ln w="3810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09" name="TextBox 208"/>
                <p:cNvSpPr txBox="1"/>
                <p:nvPr/>
              </p:nvSpPr>
              <p:spPr>
                <a:xfrm>
                  <a:off x="10366297" y="5295650"/>
                  <a:ext cx="1473513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/>
                    <a:t>Ceiling</a:t>
                  </a:r>
                </a:p>
              </p:txBody>
            </p:sp>
            <p:sp>
              <p:nvSpPr>
                <p:cNvPr id="211" name="Oval 210"/>
                <p:cNvSpPr/>
                <p:nvPr/>
              </p:nvSpPr>
              <p:spPr>
                <a:xfrm>
                  <a:off x="9133390" y="5712679"/>
                  <a:ext cx="360000" cy="36000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2" name="Oval 211"/>
                <p:cNvSpPr/>
                <p:nvPr/>
              </p:nvSpPr>
              <p:spPr>
                <a:xfrm>
                  <a:off x="9042120" y="5618013"/>
                  <a:ext cx="540000" cy="54000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3" name="Oval 212"/>
                <p:cNvSpPr/>
                <p:nvPr/>
              </p:nvSpPr>
              <p:spPr>
                <a:xfrm>
                  <a:off x="8952120" y="5526994"/>
                  <a:ext cx="720000" cy="72000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4" name="Oval 213"/>
                <p:cNvSpPr/>
                <p:nvPr/>
              </p:nvSpPr>
              <p:spPr>
                <a:xfrm>
                  <a:off x="8860458" y="5428265"/>
                  <a:ext cx="900000" cy="90000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78" name="Picture 177"/>
                <p:cNvPicPr>
                  <a:picLocks noChangeAspect="1"/>
                </p:cNvPicPr>
                <p:nvPr/>
              </p:nvPicPr>
              <p:blipFill>
                <a:blip r:embed="rId16">
                  <a:extLst>
                    <a:ext uri="{BEBA8EAE-BF5A-486C-A8C5-ECC9F3942E4B}">
                      <a14:imgProps xmlns:a14="http://schemas.microsoft.com/office/drawing/2010/main">
                        <a14:imgLayer r:embed="rId17">
                          <a14:imgEffect>
                            <a14:backgroundRemoval t="6400" b="90000" l="5400" r="968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29850" y="5649114"/>
                  <a:ext cx="540000" cy="540000"/>
                </a:xfrm>
                <a:prstGeom prst="rect">
                  <a:avLst/>
                </a:prstGeom>
              </p:spPr>
            </p:pic>
            <p:sp>
              <p:nvSpPr>
                <p:cNvPr id="219" name="Oval 218"/>
                <p:cNvSpPr/>
                <p:nvPr/>
              </p:nvSpPr>
              <p:spPr>
                <a:xfrm>
                  <a:off x="8770458" y="5338265"/>
                  <a:ext cx="1080000" cy="108000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0" name="Oval 219"/>
                <p:cNvSpPr/>
                <p:nvPr/>
              </p:nvSpPr>
              <p:spPr>
                <a:xfrm>
                  <a:off x="8662734" y="5248265"/>
                  <a:ext cx="1260000" cy="126000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4" name="Oval 233"/>
                <p:cNvSpPr/>
                <p:nvPr/>
              </p:nvSpPr>
              <p:spPr>
                <a:xfrm>
                  <a:off x="8572734" y="5158265"/>
                  <a:ext cx="1440000" cy="144000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4" name="Chord 243"/>
                <p:cNvSpPr/>
                <p:nvPr/>
              </p:nvSpPr>
              <p:spPr>
                <a:xfrm rot="5196325" flipH="1">
                  <a:off x="10124106" y="4869035"/>
                  <a:ext cx="281589" cy="280671"/>
                </a:xfrm>
                <a:prstGeom prst="chord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3" name="TextBox 252"/>
                <p:cNvSpPr txBox="1"/>
                <p:nvPr/>
              </p:nvSpPr>
              <p:spPr>
                <a:xfrm>
                  <a:off x="7262229" y="6637209"/>
                  <a:ext cx="4327715" cy="3515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400" b="1" dirty="0"/>
                    <a:t>OPTIONAL : For Movement Tracking Purpose</a:t>
                  </a:r>
                </a:p>
              </p:txBody>
            </p:sp>
          </p:grpSp>
          <p:cxnSp>
            <p:nvCxnSpPr>
              <p:cNvPr id="255" name="Straight Connector 254"/>
              <p:cNvCxnSpPr/>
              <p:nvPr/>
            </p:nvCxnSpPr>
            <p:spPr>
              <a:xfrm flipH="1" flipV="1">
                <a:off x="8075983" y="4009367"/>
                <a:ext cx="619" cy="349467"/>
              </a:xfrm>
              <a:prstGeom prst="line">
                <a:avLst/>
              </a:prstGeom>
              <a:ln w="2540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Straight Connector 255"/>
              <p:cNvCxnSpPr/>
              <p:nvPr/>
            </p:nvCxnSpPr>
            <p:spPr>
              <a:xfrm flipH="1" flipV="1">
                <a:off x="11337776" y="3977137"/>
                <a:ext cx="619" cy="349467"/>
              </a:xfrm>
              <a:prstGeom prst="line">
                <a:avLst/>
              </a:prstGeom>
              <a:ln w="2540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Straight Connector 256"/>
              <p:cNvCxnSpPr/>
              <p:nvPr/>
            </p:nvCxnSpPr>
            <p:spPr>
              <a:xfrm flipV="1">
                <a:off x="8110259" y="4006209"/>
                <a:ext cx="3202784" cy="13109"/>
              </a:xfrm>
              <a:prstGeom prst="line">
                <a:avLst/>
              </a:prstGeom>
              <a:ln w="254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Straight Connector 258"/>
              <p:cNvCxnSpPr/>
              <p:nvPr/>
            </p:nvCxnSpPr>
            <p:spPr>
              <a:xfrm flipH="1" flipV="1">
                <a:off x="8073600" y="3333598"/>
                <a:ext cx="9646" cy="660639"/>
              </a:xfrm>
              <a:prstGeom prst="line">
                <a:avLst/>
              </a:prstGeom>
              <a:ln w="25400">
                <a:solidFill>
                  <a:schemeClr val="tx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1" name="TextBox 260"/>
              <p:cNvSpPr txBox="1"/>
              <p:nvPr/>
            </p:nvSpPr>
            <p:spPr>
              <a:xfrm>
                <a:off x="7831752" y="3944321"/>
                <a:ext cx="37597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Network Connection</a:t>
                </a:r>
                <a:br>
                  <a:rPr lang="en-US" sz="1200" dirty="0"/>
                </a:br>
                <a:r>
                  <a:rPr lang="en-US" sz="1200" dirty="0"/>
                  <a:t>Ethernet Cable or Cloud-based</a:t>
                </a:r>
              </a:p>
            </p:txBody>
          </p:sp>
        </p:grpSp>
      </p:grpSp>
      <p:sp>
        <p:nvSpPr>
          <p:cNvPr id="155" name="Footer Placeholder 4"/>
          <p:cNvSpPr txBox="1">
            <a:spLocks/>
          </p:cNvSpPr>
          <p:nvPr/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Calibri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Copyright ©2017, ERS INDUSTRIES PTE LTD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79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Century Gothic" charset="0"/>
                <a:ea typeface="Century Gothic" charset="0"/>
                <a:cs typeface="Century Gothic" charset="0"/>
              </a:rPr>
              <a:t>Unique Proposition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838200" y="1690688"/>
            <a:ext cx="101822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Arial" charset="0"/>
                <a:ea typeface="Times New Roman" charset="0"/>
              </a:rPr>
              <a:t>TK’s innovation disrupts current access control solutions in the following ways: </a:t>
            </a:r>
            <a:endParaRPr lang="en-GB" dirty="0"/>
          </a:p>
          <a:p>
            <a:r>
              <a:rPr lang="en-GB" dirty="0">
                <a:solidFill>
                  <a:srgbClr val="000000"/>
                </a:solidFill>
                <a:latin typeface="Arial" charset="0"/>
                <a:ea typeface="Times New Roman" charset="0"/>
              </a:rPr>
              <a:t> </a:t>
            </a:r>
            <a:endParaRPr lang="en-GB" dirty="0"/>
          </a:p>
          <a:p>
            <a:pPr marL="285750" lvl="0" indent="-285750">
              <a:spcAft>
                <a:spcPts val="0"/>
              </a:spcAft>
              <a:buFont typeface="Arial" charset="0"/>
              <a:buChar char="•"/>
            </a:pPr>
            <a:r>
              <a:rPr lang="en-GB" b="1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Modular: </a:t>
            </a:r>
            <a:r>
              <a:rPr lang="en-GB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1</a:t>
            </a:r>
            <a:r>
              <a:rPr lang="en-GB" baseline="30000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st</a:t>
            </a:r>
            <a:r>
              <a:rPr lang="en-GB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-in-industry: 3FA @ Server Rack Level</a:t>
            </a:r>
          </a:p>
          <a:p>
            <a:pPr marL="457200">
              <a:spcAft>
                <a:spcPts val="0"/>
              </a:spcAft>
            </a:pPr>
            <a:r>
              <a:rPr lang="en-GB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GB" dirty="0">
              <a:latin typeface="Calibri" charset="0"/>
              <a:ea typeface="Calibri" charset="0"/>
              <a:cs typeface="Times New Roman" charset="0"/>
            </a:endParaRPr>
          </a:p>
          <a:p>
            <a:pPr marL="285750" lvl="0" indent="-285750">
              <a:spcAft>
                <a:spcPts val="0"/>
              </a:spcAft>
              <a:buFont typeface="Arial" charset="0"/>
              <a:buChar char="•"/>
            </a:pPr>
            <a:r>
              <a:rPr lang="en-GB" b="1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Product</a:t>
            </a:r>
            <a:r>
              <a:rPr lang="en-GB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: 1st-in-industry to integrate 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Encrypted Bluetooth token technology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Facial Recognition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PIN-code Access</a:t>
            </a:r>
          </a:p>
          <a:p>
            <a:pPr lvl="6"/>
            <a:r>
              <a:rPr lang="en-GB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 </a:t>
            </a:r>
            <a:endParaRPr lang="en-GB" dirty="0">
              <a:latin typeface="Calibri" charset="0"/>
              <a:ea typeface="Calibri" charset="0"/>
              <a:cs typeface="Times New Roman" charset="0"/>
            </a:endParaRPr>
          </a:p>
          <a:p>
            <a:pPr marL="285750" lvl="0" indent="-285750">
              <a:spcAft>
                <a:spcPts val="0"/>
              </a:spcAft>
              <a:buFont typeface="Arial" charset="0"/>
              <a:buChar char="•"/>
            </a:pPr>
            <a:r>
              <a:rPr lang="en-GB" b="1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Seamless Workflow: </a:t>
            </a:r>
            <a:r>
              <a:rPr lang="en-GB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Concurrent authentication, real-time at the edge</a:t>
            </a:r>
            <a:r>
              <a:rPr lang="en-GB" b="1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/>
            </a:r>
            <a:br>
              <a:rPr lang="en-GB" b="1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</a:br>
            <a:endParaRPr lang="en-GB" dirty="0">
              <a:solidFill>
                <a:srgbClr val="000000"/>
              </a:solidFill>
              <a:latin typeface="Arial" charset="0"/>
              <a:ea typeface="Times New Roman" charset="0"/>
              <a:cs typeface="Times New Roman" charset="0"/>
            </a:endParaRPr>
          </a:p>
          <a:p>
            <a:pPr marL="285750" lvl="0" indent="-285750">
              <a:spcAft>
                <a:spcPts val="0"/>
              </a:spcAft>
              <a:buFont typeface="Arial" charset="0"/>
              <a:buChar char="•"/>
            </a:pPr>
            <a:r>
              <a:rPr lang="en-GB" b="1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Encrypted Bluetooth Token </a:t>
            </a:r>
            <a:r>
              <a:rPr lang="en-GB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1</a:t>
            </a:r>
            <a:r>
              <a:rPr lang="en-GB" baseline="30000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st</a:t>
            </a:r>
            <a:r>
              <a:rPr lang="en-GB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 of its kind to be deployed in Data Centre</a:t>
            </a:r>
            <a:endParaRPr lang="en-GB" dirty="0">
              <a:latin typeface="Calibri" charset="0"/>
              <a:ea typeface="Calibri" charset="0"/>
              <a:cs typeface="Times New Roman" charset="0"/>
            </a:endParaRPr>
          </a:p>
          <a:p>
            <a:pPr marL="742950" lvl="1" indent="-285750">
              <a:buFont typeface="Arial" charset="0"/>
              <a:buChar char="•"/>
            </a:pPr>
            <a:r>
              <a:rPr lang="en-GB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Personnel identification</a:t>
            </a:r>
          </a:p>
          <a:p>
            <a:pPr marL="742950" lvl="1" indent="-285750">
              <a:buFont typeface="Arial" charset="0"/>
              <a:buChar char="•"/>
            </a:pPr>
            <a:r>
              <a:rPr lang="en-GB" dirty="0">
                <a:solidFill>
                  <a:srgbClr val="000000"/>
                </a:solidFill>
                <a:latin typeface="Arial" charset="0"/>
                <a:ea typeface="Times New Roman" charset="0"/>
                <a:cs typeface="Times New Roman" charset="0"/>
              </a:rPr>
              <a:t>Personnel tracking</a:t>
            </a:r>
            <a:endParaRPr lang="en-GB" dirty="0">
              <a:effectLst/>
              <a:latin typeface="Calibri" charset="0"/>
              <a:ea typeface="Calibri" charset="0"/>
              <a:cs typeface="Times New Roman" charset="0"/>
            </a:endParaRP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Calibri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Copyright ©2017, ERS INDUSTRIES PTE LTD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8946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75"/>
          <a:stretch>
            <a:fillRect/>
          </a:stretch>
        </p:blipFill>
        <p:spPr bwMode="auto">
          <a:xfrm>
            <a:off x="0" y="-4596"/>
            <a:ext cx="1222375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1524000" y="2470317"/>
            <a:ext cx="9144000" cy="2387600"/>
          </a:xfrm>
        </p:spPr>
        <p:txBody>
          <a:bodyPr/>
          <a:lstStyle/>
          <a:p>
            <a:pPr eaLnBrk="1" hangingPunct="1"/>
            <a:r>
              <a:rPr lang="en-US" dirty="0" smtClean="0"/>
              <a:t>PRODUCT &amp; SERVICES 3: </a:t>
            </a:r>
            <a:br>
              <a:rPr lang="en-US" dirty="0" smtClean="0"/>
            </a:br>
            <a:r>
              <a:rPr lang="en-US" dirty="0" err="1" smtClean="0"/>
              <a:t>KoolLogix</a:t>
            </a:r>
            <a:endParaRPr lang="en-US" altLang="x-none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DE92A6-7030-934C-9997-BE065A8CCDC5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31106" y="56208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796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ERS DC Cooling Solution </a:t>
            </a:r>
            <a:r>
              <a:rPr lang="mr-IN" sz="3200" dirty="0"/>
              <a:t>–</a:t>
            </a:r>
            <a:r>
              <a:rPr lang="en-US" sz="3200" dirty="0"/>
              <a:t> </a:t>
            </a:r>
            <a:r>
              <a:rPr lang="en-US" sz="3200" dirty="0" err="1"/>
              <a:t>KoolLogix</a:t>
            </a:r>
            <a:r>
              <a:rPr lang="en-US" sz="3200" dirty="0"/>
              <a:t>™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Copyright ©2017, ERS INDUSTRIES PTE LTD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D7D689-B267-4348-8B23-06CB5B169555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838200" y="2237707"/>
            <a:ext cx="3361944" cy="311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en-SG" b="1" dirty="0"/>
              <a:t>Functionality</a:t>
            </a:r>
          </a:p>
          <a:p>
            <a:r>
              <a:rPr lang="en-SG" sz="1400" dirty="0"/>
              <a:t>Uses refrigerant</a:t>
            </a:r>
          </a:p>
          <a:p>
            <a:r>
              <a:rPr lang="en-SG" sz="1400" dirty="0"/>
              <a:t>On-Demand Heat Exchange in Closed System for Back Panel System</a:t>
            </a:r>
          </a:p>
          <a:p>
            <a:r>
              <a:rPr lang="en-SG" sz="1400" dirty="0"/>
              <a:t>One cluster maximum of 10 Back Panel Cooling each at 12kW</a:t>
            </a:r>
          </a:p>
          <a:p>
            <a:r>
              <a:rPr lang="en-SG" sz="1400" dirty="0"/>
              <a:t>Economizes by leveraging on available system parameters</a:t>
            </a:r>
          </a:p>
          <a:p>
            <a:r>
              <a:rPr lang="en-SG" sz="1400" dirty="0"/>
              <a:t>Suitable for low ceiling and low raise floor DC to cater to high density requirement</a:t>
            </a:r>
          </a:p>
          <a:p>
            <a:endParaRPr lang="en-SG" sz="1400" dirty="0"/>
          </a:p>
          <a:p>
            <a:pPr lvl="1"/>
            <a:endParaRPr lang="en-SG" sz="14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796" y="1933321"/>
            <a:ext cx="7025004" cy="4074287"/>
          </a:xfrm>
        </p:spPr>
      </p:pic>
    </p:spTree>
    <p:extLst>
      <p:ext uri="{BB962C8B-B14F-4D97-AF65-F5344CB8AC3E}">
        <p14:creationId xmlns:p14="http://schemas.microsoft.com/office/powerpoint/2010/main" val="13296204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341" y="1902847"/>
            <a:ext cx="5379684" cy="3776431"/>
          </a:xfrm>
        </p:spPr>
      </p:pic>
      <p:sp>
        <p:nvSpPr>
          <p:cNvPr id="6" name="Line Callout 1 5"/>
          <p:cNvSpPr/>
          <p:nvPr/>
        </p:nvSpPr>
        <p:spPr>
          <a:xfrm flipH="1">
            <a:off x="906740" y="3029936"/>
            <a:ext cx="1099595" cy="316624"/>
          </a:xfrm>
          <a:prstGeom prst="border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CRAC</a:t>
            </a:r>
          </a:p>
        </p:txBody>
      </p:sp>
      <p:sp>
        <p:nvSpPr>
          <p:cNvPr id="7" name="Line Callout 1 6"/>
          <p:cNvSpPr/>
          <p:nvPr/>
        </p:nvSpPr>
        <p:spPr>
          <a:xfrm flipH="1">
            <a:off x="536349" y="5436256"/>
            <a:ext cx="1099595" cy="423939"/>
          </a:xfrm>
          <a:prstGeom prst="borderCallout1">
            <a:avLst>
              <a:gd name="adj1" fmla="val 18750"/>
              <a:gd name="adj2" fmla="val -8333"/>
              <a:gd name="adj3" fmla="val 112500"/>
              <a:gd name="adj4" fmla="val -478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Top of Raised Floor</a:t>
            </a:r>
          </a:p>
        </p:txBody>
      </p:sp>
      <p:sp>
        <p:nvSpPr>
          <p:cNvPr id="8" name="Line Callout 2 7"/>
          <p:cNvSpPr/>
          <p:nvPr/>
        </p:nvSpPr>
        <p:spPr>
          <a:xfrm>
            <a:off x="4055054" y="2713312"/>
            <a:ext cx="914400" cy="356295"/>
          </a:xfrm>
          <a:prstGeom prst="borderCallout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Server Racks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latin typeface="Century Gothic" charset="0"/>
                <a:ea typeface="Century Gothic" charset="0"/>
                <a:cs typeface="Century Gothic" charset="0"/>
              </a:rPr>
              <a:t>Inside The Data Centre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35235" y="1759205"/>
            <a:ext cx="2961260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400" dirty="0"/>
              <a:t>Major Heat Generator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/>
              <a:t>Houses </a:t>
            </a:r>
            <a:r>
              <a:rPr lang="en-US" sz="1600" b="1" dirty="0"/>
              <a:t>50%</a:t>
            </a:r>
            <a:r>
              <a:rPr lang="en-US" sz="1400" dirty="0"/>
              <a:t> Energy Consumption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/>
              <a:t>Each server averages 400-1000W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/>
              <a:t>Demand for rack to operate &gt;5kW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2647" y="2493569"/>
            <a:ext cx="281833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600" b="1" dirty="0"/>
              <a:t>25%</a:t>
            </a:r>
            <a:r>
              <a:rPr lang="en-US" sz="1400" dirty="0"/>
              <a:t> DC Energy Consumption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/>
              <a:t>Each CRAC between 100-200kW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6042656" y="2116697"/>
            <a:ext cx="5629391" cy="4351338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Heat removal  out of DC White Space</a:t>
            </a:r>
          </a:p>
          <a:p>
            <a:r>
              <a:rPr lang="en-US" sz="1800" dirty="0"/>
              <a:t>Reduce CRAC load and failure incident rate</a:t>
            </a:r>
          </a:p>
          <a:p>
            <a:r>
              <a:rPr lang="en-US" sz="1800" dirty="0"/>
              <a:t>Low Power Consumption</a:t>
            </a:r>
          </a:p>
          <a:p>
            <a:r>
              <a:rPr lang="en-US" sz="1800" dirty="0"/>
              <a:t>Govt. Guideline Compliance</a:t>
            </a:r>
          </a:p>
          <a:p>
            <a:r>
              <a:rPr lang="en-US" sz="1800" dirty="0"/>
              <a:t>Overcome DC physical constraints</a:t>
            </a:r>
          </a:p>
          <a:p>
            <a:pPr lvl="1"/>
            <a:r>
              <a:rPr lang="en-US" sz="1600" i="1" dirty="0"/>
              <a:t>Raised Floor </a:t>
            </a:r>
          </a:p>
          <a:p>
            <a:pPr lvl="1"/>
            <a:r>
              <a:rPr lang="en-US" sz="1600" i="1" dirty="0"/>
              <a:t>Ceiling height</a:t>
            </a:r>
          </a:p>
          <a:p>
            <a:pPr lvl="1"/>
            <a:r>
              <a:rPr lang="en-US" sz="1600" i="1" dirty="0"/>
              <a:t>Chilled Water Use</a:t>
            </a:r>
          </a:p>
          <a:p>
            <a:r>
              <a:rPr lang="en-US" sz="2000" b="1" dirty="0"/>
              <a:t>Use AI to predict, regulate, and monitor</a:t>
            </a:r>
          </a:p>
          <a:p>
            <a:pPr lvl="1"/>
            <a:endParaRPr lang="en-US" sz="1600" dirty="0"/>
          </a:p>
        </p:txBody>
      </p:sp>
      <p:sp>
        <p:nvSpPr>
          <p:cNvPr id="13" name="Right Arrow 12"/>
          <p:cNvSpPr/>
          <p:nvPr/>
        </p:nvSpPr>
        <p:spPr>
          <a:xfrm>
            <a:off x="6938682" y="5755341"/>
            <a:ext cx="3993777" cy="712694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Possible Solution Coming Up </a:t>
            </a:r>
            <a:r>
              <a:rPr lang="mr-IN" dirty="0"/>
              <a:t>…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438557" y="2975596"/>
            <a:ext cx="5135916" cy="3143181"/>
            <a:chOff x="398216" y="2763437"/>
            <a:chExt cx="5135916" cy="314318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216" y="2763437"/>
              <a:ext cx="5135916" cy="3143181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 rot="19754220">
              <a:off x="3114107" y="4796309"/>
              <a:ext cx="13589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White Space</a:t>
              </a:r>
            </a:p>
          </p:txBody>
        </p:sp>
      </p:grpSp>
      <p:sp>
        <p:nvSpPr>
          <p:cNvPr id="16" name="Footer Placeholder 4"/>
          <p:cNvSpPr txBox="1">
            <a:spLocks/>
          </p:cNvSpPr>
          <p:nvPr/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Calibri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Copyright ©2017, ERS INDUSTRIES PTE LTD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0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26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500"/>
                            </p:stCondLst>
                            <p:childTnLst>
                              <p:par>
                                <p:cTn id="78" presetID="5" presetClass="entr" presetSubtype="1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000"/>
                            </p:stCondLst>
                            <p:childTnLst>
                              <p:par>
                                <p:cTn id="82" presetID="26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/>
      <p:bldP spid="10" grpId="1"/>
      <p:bldP spid="11" grpId="0"/>
      <p:bldP spid="11" grpId="1"/>
      <p:bldP spid="12" grpId="0" build="p" bldLvl="2"/>
      <p:bldP spid="13" grpId="0" animBg="1"/>
      <p:bldP spid="1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Century Gothic" charset="0"/>
                <a:ea typeface="Century Gothic" charset="0"/>
                <a:cs typeface="Century Gothic" charset="0"/>
              </a:rPr>
              <a:t>The Science Behind The Engineering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18765"/>
            <a:ext cx="5513294" cy="3778623"/>
          </a:xfrm>
        </p:spPr>
      </p:pic>
      <p:sp>
        <p:nvSpPr>
          <p:cNvPr id="3" name="Line Callout 1 2"/>
          <p:cNvSpPr/>
          <p:nvPr/>
        </p:nvSpPr>
        <p:spPr>
          <a:xfrm>
            <a:off x="5432613" y="2716306"/>
            <a:ext cx="1559858" cy="497541"/>
          </a:xfrm>
          <a:prstGeom prst="borderCallout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Exhaust Fan</a:t>
            </a:r>
          </a:p>
        </p:txBody>
      </p:sp>
      <p:sp>
        <p:nvSpPr>
          <p:cNvPr id="5" name="Line Callout 1 4"/>
          <p:cNvSpPr/>
          <p:nvPr/>
        </p:nvSpPr>
        <p:spPr>
          <a:xfrm flipH="1">
            <a:off x="838200" y="1922930"/>
            <a:ext cx="1582271" cy="591670"/>
          </a:xfrm>
          <a:prstGeom prst="borderCallout1">
            <a:avLst>
              <a:gd name="adj1" fmla="val 18750"/>
              <a:gd name="adj2" fmla="val -8333"/>
              <a:gd name="adj3" fmla="val 251137"/>
              <a:gd name="adj4" fmla="val -49381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Server Loads</a:t>
            </a:r>
            <a:br>
              <a:rPr lang="en-US" dirty="0"/>
            </a:br>
            <a:r>
              <a:rPr lang="en-US" dirty="0"/>
              <a:t>10-12kW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658" y="1720664"/>
            <a:ext cx="3137647" cy="23532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19262" y="3580655"/>
            <a:ext cx="38994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chemeClr val="accent2"/>
                </a:solidFill>
              </a:rPr>
              <a:t>Q</a:t>
            </a:r>
            <a:r>
              <a:rPr lang="en-US" sz="2800" b="1" baseline="-25000" dirty="0" err="1">
                <a:solidFill>
                  <a:schemeClr val="accent2"/>
                </a:solidFill>
              </a:rPr>
              <a:t>rack</a:t>
            </a:r>
            <a:r>
              <a:rPr lang="en-US" sz="2800" b="1" baseline="-25000" dirty="0">
                <a:solidFill>
                  <a:schemeClr val="accent2"/>
                </a:solidFill>
              </a:rPr>
              <a:t> </a:t>
            </a:r>
            <a:r>
              <a:rPr lang="en-US" sz="2800" b="1" dirty="0">
                <a:solidFill>
                  <a:schemeClr val="accent2"/>
                </a:solidFill>
              </a:rPr>
              <a:t> = </a:t>
            </a:r>
            <a:r>
              <a:rPr lang="en-US" sz="2800" b="1" dirty="0" err="1">
                <a:solidFill>
                  <a:schemeClr val="accent2"/>
                </a:solidFill>
              </a:rPr>
              <a:t>Q</a:t>
            </a:r>
            <a:r>
              <a:rPr lang="en-US" sz="2800" b="1" baseline="-25000" dirty="0" err="1">
                <a:solidFill>
                  <a:schemeClr val="accent2"/>
                </a:solidFill>
              </a:rPr>
              <a:t>evaporator</a:t>
            </a:r>
            <a:r>
              <a:rPr lang="en-US" sz="2800" b="1" dirty="0">
                <a:solidFill>
                  <a:schemeClr val="accent2"/>
                </a:solidFill>
              </a:rPr>
              <a:t> + </a:t>
            </a:r>
            <a:r>
              <a:rPr lang="en-US" sz="2800" b="1" dirty="0" err="1">
                <a:solidFill>
                  <a:schemeClr val="accent2"/>
                </a:solidFill>
              </a:rPr>
              <a:t>Q</a:t>
            </a:r>
            <a:r>
              <a:rPr lang="en-US" sz="2800" b="1" baseline="-25000" dirty="0" err="1">
                <a:solidFill>
                  <a:schemeClr val="accent2"/>
                </a:solidFill>
              </a:rPr>
              <a:t>losses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8" name="Line Callout 1 7"/>
          <p:cNvSpPr/>
          <p:nvPr/>
        </p:nvSpPr>
        <p:spPr>
          <a:xfrm>
            <a:off x="5432613" y="5598459"/>
            <a:ext cx="1559858" cy="497541"/>
          </a:xfrm>
          <a:prstGeom prst="borderCallout1">
            <a:avLst>
              <a:gd name="adj1" fmla="val 18750"/>
              <a:gd name="adj2" fmla="val -8333"/>
              <a:gd name="adj3" fmla="val -149662"/>
              <a:gd name="adj4" fmla="val -5902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Evaporator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301553" y="3093528"/>
            <a:ext cx="6555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</a:rPr>
              <a:t>T</a:t>
            </a:r>
            <a:r>
              <a:rPr lang="en-US" sz="1600" b="1" baseline="-25000" dirty="0">
                <a:solidFill>
                  <a:schemeClr val="accent2"/>
                </a:solidFill>
              </a:rPr>
              <a:t>rack-in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40693" y="2049488"/>
            <a:ext cx="11280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solidFill>
                  <a:schemeClr val="accent2"/>
                </a:solidFill>
              </a:rPr>
              <a:t>T</a:t>
            </a:r>
            <a:r>
              <a:rPr lang="en-US" sz="1600" b="1" baseline="-25000" dirty="0" err="1">
                <a:solidFill>
                  <a:schemeClr val="accent2"/>
                </a:solidFill>
              </a:rPr>
              <a:t>evaporator</a:t>
            </a:r>
            <a:r>
              <a:rPr lang="en-US" sz="1600" b="1" baseline="-25000" dirty="0">
                <a:solidFill>
                  <a:schemeClr val="accent2"/>
                </a:solidFill>
              </a:rPr>
              <a:t>-out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28858" y="5841694"/>
            <a:ext cx="11135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solidFill>
                  <a:schemeClr val="accent2"/>
                </a:solidFill>
              </a:rPr>
              <a:t>T</a:t>
            </a:r>
            <a:r>
              <a:rPr lang="en-US" sz="1600" b="1" baseline="-25000" dirty="0" err="1">
                <a:solidFill>
                  <a:schemeClr val="accent2"/>
                </a:solidFill>
              </a:rPr>
              <a:t>evapourator</a:t>
            </a:r>
            <a:r>
              <a:rPr lang="en-US" sz="1600" b="1" baseline="-25000" dirty="0">
                <a:solidFill>
                  <a:schemeClr val="accent2"/>
                </a:solidFill>
              </a:rPr>
              <a:t>-in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45011" y="3171128"/>
            <a:ext cx="7050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solidFill>
                  <a:schemeClr val="accent2"/>
                </a:solidFill>
              </a:rPr>
              <a:t>T</a:t>
            </a:r>
            <a:r>
              <a:rPr lang="en-US" sz="1600" b="1" baseline="-25000" dirty="0" err="1">
                <a:solidFill>
                  <a:schemeClr val="accent2"/>
                </a:solidFill>
              </a:rPr>
              <a:t>fan</a:t>
            </a:r>
            <a:r>
              <a:rPr lang="en-US" sz="1600" b="1" baseline="-25000" dirty="0">
                <a:solidFill>
                  <a:schemeClr val="accent2"/>
                </a:solidFill>
              </a:rPr>
              <a:t>-out</a:t>
            </a:r>
          </a:p>
        </p:txBody>
      </p:sp>
      <p:sp>
        <p:nvSpPr>
          <p:cNvPr id="13" name="Footer Placeholder 4"/>
          <p:cNvSpPr txBox="1">
            <a:spLocks/>
          </p:cNvSpPr>
          <p:nvPr/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Calibri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Copyright ©2017, ERS INDUSTRIES PTE LTD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331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Century Gothic" charset="0"/>
                <a:ea typeface="Century Gothic" charset="0"/>
                <a:cs typeface="Century Gothic" charset="0"/>
              </a:rPr>
              <a:t>Unique Proposition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838200" y="1715274"/>
            <a:ext cx="1089211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charset="0"/>
              <a:buChar char="•"/>
            </a:pPr>
            <a:r>
              <a:rPr lang="en-US" sz="1600" b="1" dirty="0">
                <a:latin typeface="Calibri" charset="0"/>
                <a:ea typeface="等线" charset="-122"/>
                <a:cs typeface="Times New Roman" charset="0"/>
              </a:rPr>
              <a:t>Precise and Intelligent Cooling</a:t>
            </a:r>
          </a:p>
          <a:p>
            <a:pPr marL="742950" lvl="1" indent="-285750" algn="just">
              <a:buFont typeface="Arial" charset="0"/>
              <a:buChar char="•"/>
            </a:pPr>
            <a:r>
              <a:rPr lang="en-US" sz="1600" dirty="0">
                <a:latin typeface="Calibri" charset="0"/>
                <a:ea typeface="等线" charset="-122"/>
                <a:cs typeface="Times New Roman" charset="0"/>
              </a:rPr>
              <a:t>Installed near heat source</a:t>
            </a:r>
          </a:p>
          <a:p>
            <a:pPr marL="742950" lvl="1" indent="-285750" algn="just">
              <a:buFont typeface="Arial" charset="0"/>
              <a:buChar char="•"/>
            </a:pPr>
            <a:r>
              <a:rPr lang="en-US" sz="1600" dirty="0">
                <a:latin typeface="Calibri" charset="0"/>
                <a:ea typeface="等线" charset="-122"/>
                <a:cs typeface="Times New Roman" charset="0"/>
              </a:rPr>
              <a:t>Connected and controlled by a physics-based intelligent software</a:t>
            </a:r>
          </a:p>
          <a:p>
            <a:pPr marL="742950" lvl="1" indent="-285750" algn="just">
              <a:buFont typeface="Arial" charset="0"/>
              <a:buChar char="•"/>
            </a:pPr>
            <a:r>
              <a:rPr lang="en-US" sz="1600" dirty="0">
                <a:latin typeface="Calibri" charset="0"/>
                <a:ea typeface="等线" charset="-122"/>
                <a:cs typeface="Times New Roman" charset="0"/>
              </a:rPr>
              <a:t>Utilizes low load 12V/24V DC Exhaust Fan to reduce Data Centre PUE </a:t>
            </a:r>
          </a:p>
          <a:p>
            <a:pPr marL="285750" indent="-285750" algn="just">
              <a:buFont typeface="Arial" charset="0"/>
              <a:buChar char="•"/>
            </a:pPr>
            <a:endParaRPr lang="en-US" sz="1600" dirty="0">
              <a:latin typeface="Calibri" charset="0"/>
              <a:ea typeface="等线" charset="-122"/>
              <a:cs typeface="Times New Roman" charset="0"/>
            </a:endParaRPr>
          </a:p>
          <a:p>
            <a:pPr marL="285750" indent="-285750" algn="just">
              <a:buFont typeface="Arial" charset="0"/>
              <a:buChar char="•"/>
            </a:pPr>
            <a:r>
              <a:rPr lang="en-US" sz="1600" b="1" dirty="0">
                <a:latin typeface="Calibri" charset="0"/>
                <a:ea typeface="等线" charset="-122"/>
                <a:cs typeface="Times New Roman" charset="0"/>
              </a:rPr>
              <a:t>Flexible and modular</a:t>
            </a:r>
          </a:p>
          <a:p>
            <a:pPr marL="742950" lvl="1" indent="-285750" algn="just">
              <a:buFont typeface="Arial" charset="0"/>
              <a:buChar char="•"/>
            </a:pPr>
            <a:r>
              <a:rPr lang="en-US" sz="1600" dirty="0">
                <a:latin typeface="Calibri" charset="0"/>
                <a:ea typeface="等线" charset="-122"/>
                <a:cs typeface="Times New Roman" charset="0"/>
              </a:rPr>
              <a:t>Cooling capacity adapts to racked servers power automatically </a:t>
            </a:r>
            <a:r>
              <a:rPr lang="mr-IN" sz="1600" dirty="0">
                <a:latin typeface="Calibri" charset="0"/>
                <a:ea typeface="等线" charset="-122"/>
                <a:cs typeface="Times New Roman" charset="0"/>
              </a:rPr>
              <a:t>–</a:t>
            </a:r>
            <a:r>
              <a:rPr lang="en-US" sz="1600" dirty="0">
                <a:latin typeface="Calibri" charset="0"/>
                <a:ea typeface="等线" charset="-122"/>
                <a:cs typeface="Times New Roman" charset="0"/>
              </a:rPr>
              <a:t> allows flexible extension</a:t>
            </a:r>
          </a:p>
          <a:p>
            <a:pPr marL="742950" lvl="1" indent="-285750" algn="just">
              <a:buFont typeface="Arial" charset="0"/>
              <a:buChar char="•"/>
            </a:pPr>
            <a:r>
              <a:rPr lang="en-US" sz="1600" dirty="0">
                <a:latin typeface="Calibri" charset="0"/>
                <a:ea typeface="等线" charset="-122"/>
                <a:cs typeface="Times New Roman" charset="0"/>
              </a:rPr>
              <a:t>Best suited for existing data center with limited expansion</a:t>
            </a:r>
          </a:p>
          <a:p>
            <a:pPr marL="742950" lvl="1" indent="-285750" algn="just">
              <a:buFont typeface="Arial" charset="0"/>
              <a:buChar char="•"/>
            </a:pPr>
            <a:r>
              <a:rPr lang="en-US" sz="1600" dirty="0">
                <a:latin typeface="Calibri" charset="0"/>
                <a:ea typeface="等线" charset="-122"/>
                <a:cs typeface="Times New Roman" charset="0"/>
              </a:rPr>
              <a:t>Can serve new data center too by replacing or reinforcing CRAC units</a:t>
            </a:r>
          </a:p>
          <a:p>
            <a:pPr marL="285750" indent="-285750" algn="just">
              <a:buFont typeface="Arial" charset="0"/>
              <a:buChar char="•"/>
            </a:pPr>
            <a:endParaRPr lang="en-US" sz="1600" dirty="0">
              <a:latin typeface="Calibri" charset="0"/>
              <a:ea typeface="等线" charset="-122"/>
              <a:cs typeface="Times New Roman" charset="0"/>
            </a:endParaRPr>
          </a:p>
          <a:p>
            <a:pPr marL="285750" indent="-285750" algn="just">
              <a:buFont typeface="Arial" charset="0"/>
              <a:buChar char="•"/>
            </a:pPr>
            <a:r>
              <a:rPr lang="en-SG" sz="1600" b="1" dirty="0">
                <a:latin typeface="Calibri" charset="0"/>
                <a:ea typeface="等线" charset="-122"/>
                <a:cs typeface="Times New Roman" charset="0"/>
              </a:rPr>
              <a:t>Safe and reliable</a:t>
            </a:r>
          </a:p>
          <a:p>
            <a:pPr marL="742950" lvl="1" indent="-285750" algn="just">
              <a:buFont typeface="Arial" charset="0"/>
              <a:buChar char="•"/>
            </a:pPr>
            <a:r>
              <a:rPr lang="en-SG" sz="1600" dirty="0">
                <a:latin typeface="Calibri" charset="0"/>
                <a:ea typeface="等线" charset="-122"/>
                <a:cs typeface="Times New Roman" charset="0"/>
              </a:rPr>
              <a:t>R134a is zero ozone depletion safe</a:t>
            </a:r>
          </a:p>
          <a:p>
            <a:pPr marL="742950" lvl="1" indent="-285750" algn="just">
              <a:buFont typeface="Arial" charset="0"/>
              <a:buChar char="•"/>
            </a:pPr>
            <a:r>
              <a:rPr lang="en-SG" sz="1600" dirty="0">
                <a:latin typeface="Calibri" charset="0"/>
                <a:ea typeface="等线" charset="-122"/>
                <a:cs typeface="Times New Roman" charset="0"/>
              </a:rPr>
              <a:t>Boiling point is at -26 </a:t>
            </a:r>
            <a:r>
              <a:rPr lang="en-SG" sz="1600" dirty="0" err="1">
                <a:latin typeface="Calibri" charset="0"/>
                <a:ea typeface="等线" charset="-122"/>
                <a:cs typeface="Times New Roman" charset="0"/>
              </a:rPr>
              <a:t>degC</a:t>
            </a:r>
            <a:r>
              <a:rPr lang="en-SG" sz="1600" dirty="0">
                <a:latin typeface="Calibri" charset="0"/>
                <a:ea typeface="等线" charset="-122"/>
                <a:cs typeface="Times New Roman" charset="0"/>
              </a:rPr>
              <a:t>, Auto-Ignition at 770 </a:t>
            </a:r>
            <a:r>
              <a:rPr lang="en-SG" sz="1600" dirty="0" err="1">
                <a:latin typeface="Calibri" charset="0"/>
                <a:ea typeface="等线" charset="-122"/>
                <a:cs typeface="Times New Roman" charset="0"/>
              </a:rPr>
              <a:t>degC</a:t>
            </a:r>
            <a:endParaRPr lang="en-SG" sz="1600" dirty="0">
              <a:latin typeface="Calibri" charset="0"/>
              <a:ea typeface="等线" charset="-122"/>
              <a:cs typeface="Times New Roman" charset="0"/>
            </a:endParaRPr>
          </a:p>
          <a:p>
            <a:pPr marL="742950" lvl="1" indent="-285750" algn="just">
              <a:buFont typeface="Arial" charset="0"/>
              <a:buChar char="•"/>
            </a:pPr>
            <a:r>
              <a:rPr lang="en-SG" sz="1600" dirty="0">
                <a:latin typeface="Calibri" charset="0"/>
                <a:ea typeface="等线" charset="-122"/>
                <a:cs typeface="Times New Roman" charset="0"/>
              </a:rPr>
              <a:t>Superior option to where water is not allowed as refrigerant in Data Centre</a:t>
            </a:r>
          </a:p>
          <a:p>
            <a:pPr marL="285750" indent="-285750" algn="just">
              <a:buFont typeface="Arial" charset="0"/>
              <a:buChar char="•"/>
            </a:pPr>
            <a:endParaRPr lang="en-SG" sz="1600" dirty="0">
              <a:latin typeface="Calibri" charset="0"/>
              <a:ea typeface="等线" charset="-122"/>
              <a:cs typeface="Times New Roman" charset="0"/>
            </a:endParaRPr>
          </a:p>
          <a:p>
            <a:pPr marL="285750" indent="-285750" algn="just">
              <a:buFont typeface="Arial" charset="0"/>
              <a:buChar char="•"/>
            </a:pPr>
            <a:r>
              <a:rPr lang="en-SG" sz="1600" b="1" dirty="0">
                <a:latin typeface="Calibri" charset="0"/>
                <a:ea typeface="等线" charset="-122"/>
                <a:cs typeface="Times New Roman" charset="0"/>
              </a:rPr>
              <a:t>New Innovation: </a:t>
            </a:r>
            <a:r>
              <a:rPr lang="en-SG" sz="1600" dirty="0">
                <a:latin typeface="Calibri" charset="0"/>
                <a:ea typeface="等线" charset="-122"/>
                <a:cs typeface="Times New Roman" charset="0"/>
              </a:rPr>
              <a:t>Patented refrigerant cooling back panel works on the principal of gravity</a:t>
            </a:r>
          </a:p>
          <a:p>
            <a:pPr marL="285750" indent="-285750" algn="just">
              <a:buFont typeface="Arial" charset="0"/>
              <a:buChar char="•"/>
            </a:pPr>
            <a:endParaRPr lang="en-SG" sz="1600" dirty="0">
              <a:latin typeface="Calibri" charset="0"/>
              <a:ea typeface="等线" charset="-122"/>
              <a:cs typeface="Times New Roman" charset="0"/>
            </a:endParaRPr>
          </a:p>
          <a:p>
            <a:pPr marL="285750" indent="-285750" algn="just">
              <a:buFont typeface="Arial" charset="0"/>
              <a:buChar char="•"/>
            </a:pPr>
            <a:r>
              <a:rPr lang="en-SG" sz="1600" b="1" dirty="0">
                <a:latin typeface="Calibri" charset="0"/>
                <a:ea typeface="等线" charset="-122"/>
                <a:cs typeface="Times New Roman" charset="0"/>
              </a:rPr>
              <a:t>Industry disruptive solution</a:t>
            </a:r>
            <a:r>
              <a:rPr lang="en-SG" sz="1600" dirty="0">
                <a:latin typeface="Calibri" charset="0"/>
                <a:ea typeface="等线" charset="-122"/>
                <a:cs typeface="Times New Roman" charset="0"/>
              </a:rPr>
              <a:t>: Traditional Data Centre design and operation are disrupted</a:t>
            </a:r>
            <a:endParaRPr lang="en-GB" sz="1600" dirty="0">
              <a:effectLst/>
              <a:latin typeface="Calibri" charset="0"/>
              <a:ea typeface="等线" charset="-122"/>
              <a:cs typeface="Times New Roman" charset="0"/>
            </a:endParaRP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Calibri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Copyright ©2017, ERS INDUSTRIES PTE LTD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8349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Arial" charset="0"/>
                <a:ea typeface="Arial" charset="0"/>
                <a:cs typeface="Arial" charset="0"/>
              </a:rPr>
              <a:t>Thank You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260282"/>
          </a:xfrm>
        </p:spPr>
        <p:txBody>
          <a:bodyPr/>
          <a:lstStyle/>
          <a:p>
            <a:r>
              <a:rPr lang="en-US" sz="3200" b="1" dirty="0">
                <a:solidFill>
                  <a:srgbClr val="FF0000"/>
                </a:solidFill>
              </a:rPr>
              <a:t>ERS</a:t>
            </a:r>
          </a:p>
          <a:p>
            <a:r>
              <a:rPr lang="en-US" b="1" dirty="0"/>
              <a:t>998 Toa </a:t>
            </a:r>
            <a:r>
              <a:rPr lang="en-US" b="1" dirty="0" err="1"/>
              <a:t>Payoh</a:t>
            </a:r>
            <a:r>
              <a:rPr lang="en-US" b="1" dirty="0"/>
              <a:t> North #02-02 Singapore 318993</a:t>
            </a:r>
          </a:p>
          <a:p>
            <a:r>
              <a:rPr lang="en-US" b="1" dirty="0"/>
              <a:t>T: +65 6255 7677</a:t>
            </a:r>
          </a:p>
          <a:p>
            <a:r>
              <a:rPr lang="en-US" b="1" dirty="0"/>
              <a:t>E: </a:t>
            </a:r>
            <a:r>
              <a:rPr lang="en-US" b="1" dirty="0" err="1"/>
              <a:t>ck.cheong@ers.com.sg</a:t>
            </a:r>
            <a:r>
              <a:rPr lang="en-US" b="1" dirty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DE92A6-7030-934C-9997-BE065A8CCDC5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750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DC Solutions and Services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D7D689-B267-4348-8B23-06CB5B169555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73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838200" y="1937070"/>
            <a:ext cx="3264267" cy="3694447"/>
            <a:chOff x="838200" y="1937070"/>
            <a:chExt cx="3264267" cy="3694447"/>
          </a:xfrm>
        </p:grpSpPr>
        <p:sp>
          <p:nvSpPr>
            <p:cNvPr id="7" name="TextBox 6"/>
            <p:cNvSpPr txBox="1"/>
            <p:nvPr/>
          </p:nvSpPr>
          <p:spPr>
            <a:xfrm>
              <a:off x="838200" y="3907968"/>
              <a:ext cx="3264267" cy="1723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Computational Fluid Dynamics </a:t>
              </a:r>
            </a:p>
            <a:p>
              <a:pPr algn="ctr"/>
              <a:r>
                <a:rPr lang="en-US" sz="1600" b="1" dirty="0"/>
                <a:t/>
              </a:r>
              <a:br>
                <a:rPr lang="en-US" sz="1600" b="1" dirty="0"/>
              </a:br>
              <a:r>
                <a:rPr lang="en-US" dirty="0"/>
                <a:t>Airflow Performance</a:t>
              </a:r>
              <a:br>
                <a:rPr lang="en-US" dirty="0"/>
              </a:br>
              <a:r>
                <a:rPr lang="en-US" dirty="0"/>
                <a:t>Improves Heat Dissipation</a:t>
              </a:r>
              <a:endParaRPr lang="en-US" sz="2400" dirty="0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551398" y="1937070"/>
              <a:ext cx="1800000" cy="1800000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8128716" y="1963705"/>
            <a:ext cx="2812115" cy="3606255"/>
            <a:chOff x="8128716" y="1963705"/>
            <a:chExt cx="2812115" cy="3606255"/>
          </a:xfrm>
        </p:grpSpPr>
        <p:sp>
          <p:nvSpPr>
            <p:cNvPr id="72" name="TextBox 71"/>
            <p:cNvSpPr txBox="1"/>
            <p:nvPr/>
          </p:nvSpPr>
          <p:spPr>
            <a:xfrm>
              <a:off x="8128716" y="3907967"/>
              <a:ext cx="2812115" cy="16619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/>
                <a:t>Heat Removal</a:t>
              </a:r>
            </a:p>
            <a:p>
              <a:pPr algn="ctr"/>
              <a:r>
                <a:rPr lang="en-US" sz="2400" b="1" dirty="0"/>
                <a:t>Technology</a:t>
              </a:r>
            </a:p>
            <a:p>
              <a:pPr algn="ctr"/>
              <a:endParaRPr lang="en-US" b="1" dirty="0"/>
            </a:p>
            <a:p>
              <a:pPr algn="ctr"/>
              <a:r>
                <a:rPr lang="en-US" dirty="0"/>
                <a:t>Energy Saving</a:t>
              </a:r>
            </a:p>
            <a:p>
              <a:pPr algn="ctr"/>
              <a:r>
                <a:rPr lang="en-US" dirty="0"/>
                <a:t>Lessen Power Consumption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  <a14:imgEffect>
                        <a14:colorTemperature colorTemp="5300"/>
                      </a14:imgEffect>
                      <a14:imgEffect>
                        <a14:saturation sat="400000"/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10600" y="1963705"/>
              <a:ext cx="1800000" cy="1800000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4360952" y="1937316"/>
            <a:ext cx="3264267" cy="3632645"/>
            <a:chOff x="4360952" y="1937316"/>
            <a:chExt cx="3264267" cy="3632645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47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127286" y="1937316"/>
              <a:ext cx="1731600" cy="179975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4360952" y="3907968"/>
              <a:ext cx="3264267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Access Control </a:t>
              </a:r>
            </a:p>
            <a:p>
              <a:pPr algn="ctr"/>
              <a:r>
                <a:rPr lang="en-US" sz="2400" b="1" dirty="0"/>
                <a:t>Security</a:t>
              </a:r>
            </a:p>
            <a:p>
              <a:pPr algn="ctr"/>
              <a:r>
                <a:rPr lang="en-US" b="1" dirty="0"/>
                <a:t/>
              </a:r>
              <a:br>
                <a:rPr lang="en-US" b="1" dirty="0"/>
              </a:br>
              <a:r>
                <a:rPr lang="en-US" dirty="0"/>
                <a:t>Authorize Access </a:t>
              </a:r>
              <a:br>
                <a:rPr lang="en-US" dirty="0"/>
              </a:br>
              <a:r>
                <a:rPr lang="en-US" dirty="0"/>
                <a:t>Improves Secured Environment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509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Company Mission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77060"/>
            <a:ext cx="64770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1800" dirty="0">
              <a:latin typeface="Arial" charset="0"/>
              <a:ea typeface="Arial" charset="0"/>
              <a:cs typeface="Arial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dirty="0">
                <a:latin typeface="Arial" charset="0"/>
                <a:ea typeface="Arial" charset="0"/>
                <a:cs typeface="Arial" charset="0"/>
              </a:rPr>
              <a:t>“ERS is in the business of providing solutions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dirty="0">
                <a:latin typeface="Arial" charset="0"/>
                <a:ea typeface="Arial" charset="0"/>
                <a:cs typeface="Arial" charset="0"/>
              </a:rPr>
              <a:t>in collaboration with partners to achieve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b="1" i="1" dirty="0">
                <a:latin typeface="Arial" charset="0"/>
                <a:ea typeface="Arial" charset="0"/>
                <a:cs typeface="Arial" charset="0"/>
              </a:rPr>
              <a:t>Green Data Center Initiatives</a:t>
            </a: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;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dirty="0">
                <a:latin typeface="Arial" charset="0"/>
                <a:ea typeface="Arial" charset="0"/>
                <a:cs typeface="Arial" charset="0"/>
              </a:rPr>
              <a:t>through the attainment of </a:t>
            </a:r>
            <a:r>
              <a:rPr lang="en-US" b="1" i="1" dirty="0">
                <a:latin typeface="Arial" charset="0"/>
                <a:ea typeface="Arial" charset="0"/>
                <a:cs typeface="Arial" charset="0"/>
              </a:rPr>
              <a:t>PUE</a:t>
            </a:r>
            <a:r>
              <a:rPr lang="en-US" dirty="0">
                <a:latin typeface="Arial" charset="0"/>
                <a:ea typeface="Arial" charset="0"/>
                <a:cs typeface="Arial" charset="0"/>
              </a:rPr>
              <a:t> and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b="1" i="1" dirty="0">
                <a:latin typeface="Arial" charset="0"/>
                <a:ea typeface="Arial" charset="0"/>
                <a:cs typeface="Arial" charset="0"/>
              </a:rPr>
              <a:t>Energy Efficiency</a:t>
            </a:r>
            <a:r>
              <a:rPr lang="en-US" i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n-US" dirty="0">
                <a:latin typeface="Arial" charset="0"/>
                <a:ea typeface="Arial" charset="0"/>
                <a:cs typeface="Arial" charset="0"/>
              </a:rPr>
              <a:t>standards in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dirty="0">
                <a:latin typeface="Arial" charset="0"/>
                <a:ea typeface="Arial" charset="0"/>
                <a:cs typeface="Arial" charset="0"/>
              </a:rPr>
              <a:t>a </a:t>
            </a:r>
            <a:r>
              <a:rPr lang="en-US" b="1" i="1" dirty="0">
                <a:latin typeface="Arial" charset="0"/>
                <a:ea typeface="Arial" charset="0"/>
                <a:cs typeface="Arial" charset="0"/>
              </a:rPr>
              <a:t>secured</a:t>
            </a:r>
            <a:r>
              <a:rPr lang="en-US" dirty="0">
                <a:latin typeface="Arial" charset="0"/>
                <a:ea typeface="Arial" charset="0"/>
                <a:cs typeface="Arial" charset="0"/>
              </a:rPr>
              <a:t> environment”</a:t>
            </a:r>
          </a:p>
          <a:p>
            <a:pPr marL="0" indent="0" algn="ctr">
              <a:buNone/>
            </a:pPr>
            <a:endParaRPr lang="en-US" sz="1600" dirty="0">
              <a:latin typeface="Arial" charset="0"/>
              <a:ea typeface="Arial" charset="0"/>
              <a:cs typeface="Arial" charset="0"/>
            </a:endParaRPr>
          </a:p>
          <a:p>
            <a:pPr marL="0" indent="0" algn="ctr">
              <a:buNone/>
            </a:pPr>
            <a:r>
              <a:rPr lang="en-US" sz="1400" b="1" dirty="0">
                <a:latin typeface="Arial" charset="0"/>
                <a:ea typeface="Arial" charset="0"/>
                <a:cs typeface="Arial" charset="0"/>
              </a:rPr>
              <a:t>~ C. K. Cheong, Chief Executive Officer, ERS Group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D7D689-B267-4348-8B23-06CB5B169555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079" y="2282530"/>
            <a:ext cx="1803600" cy="18014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741" y="4240964"/>
            <a:ext cx="4583717" cy="3055811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76555" y="5926217"/>
            <a:ext cx="1902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sto MT" charset="0"/>
                <a:ea typeface="Calisto MT" charset="0"/>
                <a:cs typeface="Calisto MT" charset="0"/>
              </a:rPr>
              <a:t>Moving Towards</a:t>
            </a:r>
          </a:p>
        </p:txBody>
      </p:sp>
    </p:spTree>
    <p:extLst>
      <p:ext uri="{BB962C8B-B14F-4D97-AF65-F5344CB8AC3E}">
        <p14:creationId xmlns:p14="http://schemas.microsoft.com/office/powerpoint/2010/main" val="160513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Smart Nation Initiatives </a:t>
            </a:r>
            <a:r>
              <a:rPr lang="mr-IN" dirty="0">
                <a:solidFill>
                  <a:schemeClr val="bg1"/>
                </a:solidFill>
              </a:rPr>
              <a:t>–</a:t>
            </a:r>
            <a:r>
              <a:rPr lang="en-US" dirty="0">
                <a:solidFill>
                  <a:schemeClr val="bg1"/>
                </a:solidFill>
              </a:rPr>
              <a:t> Tropical Data Centre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0" y="1745122"/>
            <a:ext cx="5257800" cy="434183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sz="1900" dirty="0">
              <a:latin typeface="Helvetica" charset="0"/>
              <a:ea typeface="Helvetica" charset="0"/>
              <a:cs typeface="Helvetica" charset="0"/>
            </a:endParaRPr>
          </a:p>
          <a:p>
            <a:pPr marL="0" indent="0">
              <a:buNone/>
            </a:pPr>
            <a:r>
              <a:rPr lang="en-US" sz="2100" dirty="0">
                <a:latin typeface="Helvetica" charset="0"/>
                <a:ea typeface="Helvetica" charset="0"/>
                <a:cs typeface="Helvetica" charset="0"/>
              </a:rPr>
              <a:t>We are proud to be associated with global brand names </a:t>
            </a:r>
            <a:r>
              <a:rPr lang="mr-IN" sz="2100" dirty="0">
                <a:latin typeface="Helvetica" charset="0"/>
                <a:ea typeface="Helvetica" charset="0"/>
                <a:cs typeface="Helvetica" charset="0"/>
              </a:rPr>
              <a:t>…</a:t>
            </a:r>
            <a:endParaRPr lang="en-US" sz="2100" dirty="0">
              <a:latin typeface="Helvetica" charset="0"/>
              <a:ea typeface="Helvetica" charset="0"/>
              <a:cs typeface="Helvetica" charset="0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sz="1600" dirty="0">
                <a:latin typeface="Helvetica" charset="0"/>
                <a:ea typeface="Helvetica" charset="0"/>
                <a:cs typeface="Helvetica" charset="0"/>
              </a:rPr>
              <a:t/>
            </a:r>
            <a:br>
              <a:rPr lang="en-US" sz="1600" dirty="0">
                <a:latin typeface="Helvetica" charset="0"/>
                <a:ea typeface="Helvetica" charset="0"/>
                <a:cs typeface="Helvetica" charset="0"/>
              </a:rPr>
            </a:b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“Under the trial, IDA will partner Dell, </a:t>
            </a:r>
            <a:r>
              <a:rPr lang="en-US" sz="2800" b="1" dirty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</a:rPr>
              <a:t>ERS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, Fujitsu, Hewlett Packard Enterprise, Huawei, Intel, Keppel Data </a:t>
            </a:r>
            <a:r>
              <a:rPr lang="en-US" dirty="0" err="1">
                <a:latin typeface="Helvetica" charset="0"/>
                <a:ea typeface="Helvetica" charset="0"/>
                <a:cs typeface="Helvetica" charset="0"/>
              </a:rPr>
              <a:t>Centres</a:t>
            </a:r>
            <a:r>
              <a:rPr lang="en-US" dirty="0">
                <a:latin typeface="Helvetica" charset="0"/>
                <a:ea typeface="Helvetica" charset="0"/>
                <a:cs typeface="Helvetica" charset="0"/>
              </a:rPr>
              <a:t>. The Green Grid and Nanyang Technological University. The TDC will be set up in a controlled test environment in a Keppel data center facility.”</a:t>
            </a:r>
            <a:r>
              <a:rPr lang="en-US" sz="1600" dirty="0">
                <a:latin typeface="Helvetica" charset="0"/>
                <a:ea typeface="Helvetica" charset="0"/>
                <a:cs typeface="Helvetica" charset="0"/>
              </a:rPr>
              <a:t/>
            </a:r>
            <a:br>
              <a:rPr lang="en-US" sz="1600" dirty="0">
                <a:latin typeface="Helvetica" charset="0"/>
                <a:ea typeface="Helvetica" charset="0"/>
                <a:cs typeface="Helvetica" charset="0"/>
              </a:rPr>
            </a:br>
            <a:endParaRPr lang="en-US" sz="1600" dirty="0">
              <a:latin typeface="Helvetica" charset="0"/>
              <a:ea typeface="Helvetica" charset="0"/>
              <a:cs typeface="Helvetica" charset="0"/>
            </a:endParaRPr>
          </a:p>
          <a:p>
            <a:pPr>
              <a:buFontTx/>
              <a:buChar char="-"/>
            </a:pPr>
            <a:r>
              <a:rPr lang="en-US" sz="1300" dirty="0">
                <a:latin typeface="Helvetica" charset="0"/>
                <a:ea typeface="Helvetica" charset="0"/>
                <a:cs typeface="Helvetica" charset="0"/>
              </a:rPr>
              <a:t>Channel News Asia, 30</a:t>
            </a:r>
            <a:r>
              <a:rPr lang="en-US" sz="1300" baseline="30000" dirty="0">
                <a:latin typeface="Helvetica" charset="0"/>
                <a:ea typeface="Helvetica" charset="0"/>
                <a:cs typeface="Helvetica" charset="0"/>
              </a:rPr>
              <a:t>th</a:t>
            </a:r>
            <a:r>
              <a:rPr lang="en-US" sz="1300" dirty="0">
                <a:latin typeface="Helvetica" charset="0"/>
                <a:ea typeface="Helvetica" charset="0"/>
                <a:cs typeface="Helvetica" charset="0"/>
              </a:rPr>
              <a:t> May 2016. </a:t>
            </a:r>
            <a:br>
              <a:rPr lang="en-US" sz="1300" dirty="0">
                <a:latin typeface="Helvetica" charset="0"/>
                <a:ea typeface="Helvetica" charset="0"/>
                <a:cs typeface="Helvetica" charset="0"/>
              </a:rPr>
            </a:br>
            <a:r>
              <a:rPr lang="en-US" sz="1300" dirty="0">
                <a:latin typeface="Helvetica" charset="0"/>
                <a:ea typeface="Helvetica" charset="0"/>
                <a:cs typeface="Helvetica" charset="0"/>
              </a:rPr>
              <a:t>“</a:t>
            </a:r>
            <a:r>
              <a:rPr lang="en-US" sz="1300" b="1" i="1" dirty="0">
                <a:latin typeface="Helvetica" charset="0"/>
                <a:ea typeface="Helvetica" charset="0"/>
                <a:cs typeface="Helvetica" charset="0"/>
              </a:rPr>
              <a:t>Singapore to trial world's first tropical data </a:t>
            </a:r>
            <a:r>
              <a:rPr lang="en-US" sz="1300" b="1" i="1" dirty="0" err="1">
                <a:latin typeface="Helvetica" charset="0"/>
                <a:ea typeface="Helvetica" charset="0"/>
                <a:cs typeface="Helvetica" charset="0"/>
              </a:rPr>
              <a:t>centre</a:t>
            </a:r>
            <a:r>
              <a:rPr lang="en-US" sz="1300" dirty="0">
                <a:latin typeface="Helvetica" charset="0"/>
                <a:ea typeface="Helvetica" charset="0"/>
                <a:cs typeface="Helvetica" charset="0"/>
              </a:rPr>
              <a:t> “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283368" y="1734875"/>
            <a:ext cx="4555958" cy="4569672"/>
            <a:chOff x="838200" y="1825624"/>
            <a:chExt cx="5471566" cy="5575919"/>
          </a:xfrm>
        </p:grpSpPr>
        <p:grpSp>
          <p:nvGrpSpPr>
            <p:cNvPr id="8" name="Group 7"/>
            <p:cNvGrpSpPr/>
            <p:nvPr/>
          </p:nvGrpSpPr>
          <p:grpSpPr>
            <a:xfrm>
              <a:off x="838202" y="4688727"/>
              <a:ext cx="5471563" cy="2712816"/>
              <a:chOff x="838202" y="4299962"/>
              <a:chExt cx="5598977" cy="2344457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4436" y="4299962"/>
                <a:ext cx="5592743" cy="1652350"/>
              </a:xfrm>
              <a:prstGeom prst="rect">
                <a:avLst/>
              </a:prstGeom>
            </p:spPr>
          </p:pic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8202" y="5832348"/>
                <a:ext cx="5598977" cy="812071"/>
              </a:xfrm>
              <a:prstGeom prst="rect">
                <a:avLst/>
              </a:prstGeom>
            </p:spPr>
          </p:pic>
        </p:grpSp>
        <p:grpSp>
          <p:nvGrpSpPr>
            <p:cNvPr id="11" name="Group 10"/>
            <p:cNvGrpSpPr/>
            <p:nvPr/>
          </p:nvGrpSpPr>
          <p:grpSpPr>
            <a:xfrm>
              <a:off x="838200" y="1825624"/>
              <a:ext cx="5471566" cy="2960392"/>
              <a:chOff x="838200" y="1825624"/>
              <a:chExt cx="5471566" cy="2960392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aturation sat="4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8200" y="1825624"/>
                <a:ext cx="5471566" cy="2960392"/>
              </a:xfrm>
              <a:prstGeom prst="rect">
                <a:avLst/>
              </a:prstGeom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87041" y="2989402"/>
                <a:ext cx="1190888" cy="377150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</p:grp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D7D689-B267-4348-8B23-06CB5B169555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16904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73655"/>
            <a:ext cx="10515600" cy="51843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Recognition and Honorary Mentions</a:t>
            </a:r>
          </a:p>
        </p:txBody>
      </p:sp>
      <p:pic>
        <p:nvPicPr>
          <p:cNvPr id="4" name="Picture 3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460" y="1922178"/>
            <a:ext cx="1915395" cy="1915395"/>
          </a:xfrm>
          <a:prstGeom prst="rect">
            <a:avLst/>
          </a:prstGeom>
          <a:ln w="12700">
            <a:noFill/>
          </a:ln>
        </p:spPr>
      </p:pic>
      <p:pic>
        <p:nvPicPr>
          <p:cNvPr id="5" name="Content Placeholder 4">
            <a:hlinkClick r:id="rId6"/>
          </p:cNvPr>
          <p:cNvPicPr>
            <a:picLocks noGrp="1" noChangeAspect="1"/>
          </p:cNvPicPr>
          <p:nvPr>
            <p:ph sz="half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115" y="3013943"/>
            <a:ext cx="2110239" cy="2110239"/>
          </a:xfrm>
        </p:spPr>
      </p:pic>
      <p:grpSp>
        <p:nvGrpSpPr>
          <p:cNvPr id="7" name="Group 6"/>
          <p:cNvGrpSpPr/>
          <p:nvPr/>
        </p:nvGrpSpPr>
        <p:grpSpPr>
          <a:xfrm>
            <a:off x="6096000" y="4647195"/>
            <a:ext cx="2618594" cy="1417940"/>
            <a:chOff x="6281182" y="4066868"/>
            <a:chExt cx="4342609" cy="17363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1182" y="4066868"/>
              <a:ext cx="2606217" cy="1736392"/>
            </a:xfrm>
            <a:prstGeom prst="rect">
              <a:avLst/>
            </a:prstGeom>
          </p:spPr>
        </p:pic>
        <p:pic>
          <p:nvPicPr>
            <p:cNvPr id="6" name="Content Placeholder 5">
              <a:hlinkClick r:id="rId9"/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87399" y="4066868"/>
              <a:ext cx="1736392" cy="1736392"/>
            </a:xfrm>
            <a:prstGeom prst="rect">
              <a:avLst/>
            </a:prstGeom>
          </p:spPr>
        </p:pic>
      </p:grp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D7D689-B267-4348-8B23-06CB5B169555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109932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/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75"/>
          <a:stretch>
            <a:fillRect/>
          </a:stretch>
        </p:blipFill>
        <p:spPr bwMode="auto">
          <a:xfrm>
            <a:off x="0" y="-4596"/>
            <a:ext cx="12223750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1524000" y="2470317"/>
            <a:ext cx="9144000" cy="2387600"/>
          </a:xfrm>
        </p:spPr>
        <p:txBody>
          <a:bodyPr/>
          <a:lstStyle/>
          <a:p>
            <a:pPr eaLnBrk="1" hangingPunct="1"/>
            <a:r>
              <a:rPr lang="en-US" dirty="0" smtClean="0"/>
              <a:t>PRODUCT &amp; SERVICES </a:t>
            </a:r>
            <a:r>
              <a:rPr lang="en-US" dirty="0"/>
              <a:t>1: Racks</a:t>
            </a:r>
            <a:endParaRPr lang="en-US" altLang="x-none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DE92A6-7030-934C-9997-BE065A8CCDC5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31106" y="56208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297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Capacity </a:t>
            </a:r>
            <a:r>
              <a:rPr lang="en-US" dirty="0" err="1"/>
              <a:t>Optimisation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D7D689-B267-4348-8B23-06CB5B169555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grpSp>
        <p:nvGrpSpPr>
          <p:cNvPr id="29" name="Group 28"/>
          <p:cNvGrpSpPr/>
          <p:nvPr/>
        </p:nvGrpSpPr>
        <p:grpSpPr>
          <a:xfrm>
            <a:off x="993586" y="1814838"/>
            <a:ext cx="4877679" cy="3937909"/>
            <a:chOff x="6943181" y="2479039"/>
            <a:chExt cx="3759200" cy="326136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0347" y="3172512"/>
              <a:ext cx="626471" cy="1673066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3897" y="3236268"/>
              <a:ext cx="622313" cy="1524657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1604" y="3307506"/>
              <a:ext cx="523265" cy="1330852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63526" y="3350227"/>
              <a:ext cx="426797" cy="1119991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3376" y="3320528"/>
              <a:ext cx="445408" cy="1214055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3184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076448" y="3261780"/>
              <a:ext cx="513608" cy="1331549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7991933" y="2689145"/>
              <a:ext cx="1661697" cy="3313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/>
                <a:t>Low Density &lt;5kW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116388" y="4970273"/>
              <a:ext cx="1325859" cy="280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Enhanced Security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567340" y="4970273"/>
              <a:ext cx="924889" cy="280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General Use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943181" y="2479039"/>
              <a:ext cx="3759200" cy="3261361"/>
            </a:xfrm>
            <a:prstGeom prst="rect">
              <a:avLst/>
            </a:prstGeom>
            <a:noFill/>
            <a:ln w="635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223647" y="1827770"/>
            <a:ext cx="4905418" cy="3924977"/>
            <a:chOff x="6223647" y="1814838"/>
            <a:chExt cx="4896089" cy="3937909"/>
          </a:xfrm>
        </p:grpSpPr>
        <p:grpSp>
          <p:nvGrpSpPr>
            <p:cNvPr id="28" name="Group 27"/>
            <p:cNvGrpSpPr/>
            <p:nvPr/>
          </p:nvGrpSpPr>
          <p:grpSpPr>
            <a:xfrm>
              <a:off x="6223647" y="1814838"/>
              <a:ext cx="4852084" cy="3937909"/>
              <a:chOff x="1346741" y="1751691"/>
              <a:chExt cx="5372470" cy="4527189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770409" y="2702356"/>
                <a:ext cx="1345863" cy="3178574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27625" y="2503330"/>
                <a:ext cx="3205052" cy="3232665"/>
              </a:xfrm>
              <a:prstGeom prst="rect">
                <a:avLst/>
              </a:prstGeom>
            </p:spPr>
          </p:pic>
          <p:sp>
            <p:nvSpPr>
              <p:cNvPr id="23" name="TextBox 22"/>
              <p:cNvSpPr txBox="1"/>
              <p:nvPr/>
            </p:nvSpPr>
            <p:spPr>
              <a:xfrm>
                <a:off x="2463299" y="1751691"/>
                <a:ext cx="3194932" cy="7430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/>
                  <a:t>High Density &gt;5kW</a:t>
                </a:r>
                <a:endParaRPr lang="en-US" sz="2000" b="1" dirty="0"/>
              </a:p>
              <a:p>
                <a:pPr algn="ctr"/>
                <a:r>
                  <a:rPr lang="en-US" sz="1600" dirty="0"/>
                  <a:t>Engineered for Data Center </a:t>
                </a: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1346741" y="1751691"/>
                <a:ext cx="5372470" cy="4527189"/>
              </a:xfrm>
              <a:prstGeom prst="rect">
                <a:avLst/>
              </a:prstGeom>
              <a:noFill/>
              <a:ln w="63500">
                <a:solidFill>
                  <a:srgbClr val="92D050"/>
                </a:solidFill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608856" y="5347235"/>
              <a:ext cx="25108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Hot/Cold Aisle Containment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795853" y="5363059"/>
              <a:ext cx="85792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/>
                <a:t>E@Rack</a:t>
              </a:r>
              <a:endParaRPr lang="en-U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539224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19” Server/Equipment Rack Solutions </a:t>
            </a:r>
            <a:r>
              <a:rPr lang="mr-IN" dirty="0">
                <a:solidFill>
                  <a:schemeClr val="bg1"/>
                </a:solidFill>
              </a:rPr>
              <a:t>–</a:t>
            </a:r>
            <a:r>
              <a:rPr lang="en-US" dirty="0">
                <a:solidFill>
                  <a:schemeClr val="bg1"/>
                </a:solidFill>
              </a:rPr>
              <a:t> Low Density</a:t>
            </a:r>
          </a:p>
        </p:txBody>
      </p:sp>
      <p:sp>
        <p:nvSpPr>
          <p:cNvPr id="9" name="Rectangle 8"/>
          <p:cNvSpPr/>
          <p:nvPr/>
        </p:nvSpPr>
        <p:spPr>
          <a:xfrm>
            <a:off x="6302187" y="1825625"/>
            <a:ext cx="5051613" cy="4351338"/>
          </a:xfrm>
          <a:prstGeom prst="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784489" y="1973843"/>
            <a:ext cx="656931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+mn-lt"/>
                <a:ea typeface="Helvetica" charset="0"/>
                <a:cs typeface="Helvetica" charset="0"/>
              </a:rPr>
              <a:t>Ideal for small-business and/or low density requirements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+mn-lt"/>
                <a:ea typeface="Helvetica" charset="0"/>
                <a:cs typeface="Helvetica" charset="0"/>
              </a:rPr>
              <a:t>Designed to fit any vendor’s servers and equipment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+mn-lt"/>
              </a:rPr>
              <a:t>Conforms to EIA 310-E, IEC-60297-1 and -2, RS-310-D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/>
              <a:t>Knock-down and can easily be reassembled in 20 to 30 minutes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/>
              <a:t>OPTIONAL: Multi-Factor Authentication Access Control</a:t>
            </a: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05229"/>
              </p:ext>
            </p:extLst>
          </p:nvPr>
        </p:nvGraphicFramePr>
        <p:xfrm>
          <a:off x="4784488" y="3211105"/>
          <a:ext cx="7124572" cy="310079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7811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811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811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8114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37275">
                <a:tc>
                  <a:txBody>
                    <a:bodyPr/>
                    <a:lstStyle/>
                    <a:p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B@Rack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B+@Rack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ER Rack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Purpose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Entry Level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Entry</a:t>
                      </a:r>
                      <a:r>
                        <a:rPr lang="en-US" sz="1200" baseline="0" dirty="0"/>
                        <a:t> Level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General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Main</a:t>
                      </a:r>
                      <a:r>
                        <a:rPr lang="en-US" sz="1200" baseline="0" dirty="0"/>
                        <a:t> Structure Material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Steel Sheet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Steel</a:t>
                      </a:r>
                      <a:r>
                        <a:rPr lang="en-US" sz="1200" baseline="0" dirty="0"/>
                        <a:t> Sheet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effectLst/>
                        </a:rPr>
                        <a:t>ER™ Aluminium Extrusion Vertical Frame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Load Capacity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800kg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1000kg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750kg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Tested Power Loading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 to 3kW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 to 5</a:t>
                      </a:r>
                      <a:r>
                        <a:rPr lang="en-US" sz="1200" baseline="0" dirty="0"/>
                        <a:t>kW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3kW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Cooling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Passive Cooling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Passive Cooling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Passive Cooling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Notable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Budget</a:t>
                      </a:r>
                    </a:p>
                    <a:p>
                      <a:pPr algn="ctr"/>
                      <a:endParaRPr lang="en-US" sz="1200" dirty="0"/>
                    </a:p>
                    <a:p>
                      <a:pPr algn="ctr"/>
                      <a:r>
                        <a:rPr lang="en-US" sz="1200" dirty="0"/>
                        <a:t>Standard</a:t>
                      </a:r>
                      <a:r>
                        <a:rPr lang="en-US" sz="1200" baseline="0" dirty="0"/>
                        <a:t> Offering Rack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Budget + Performance</a:t>
                      </a:r>
                    </a:p>
                    <a:p>
                      <a:pPr algn="ctr"/>
                      <a:endParaRPr lang="en-US" sz="1200" dirty="0"/>
                    </a:p>
                    <a:p>
                      <a:pPr algn="ctr"/>
                      <a:r>
                        <a:rPr lang="en-US" sz="1200" dirty="0"/>
                        <a:t>Standard Offering</a:t>
                      </a:r>
                      <a:r>
                        <a:rPr lang="en-US" sz="1200" baseline="0" dirty="0"/>
                        <a:t> Rack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High Mix</a:t>
                      </a:r>
                      <a:r>
                        <a:rPr lang="en-US" sz="1200" baseline="0" dirty="0"/>
                        <a:t> Low Volume</a:t>
                      </a:r>
                    </a:p>
                    <a:p>
                      <a:pPr algn="ctr"/>
                      <a:endParaRPr lang="en-US" sz="1200" baseline="0" dirty="0"/>
                    </a:p>
                    <a:p>
                      <a:pPr algn="ctr"/>
                      <a:r>
                        <a:rPr lang="en-US" sz="1200" baseline="0" dirty="0"/>
                        <a:t>Configurable on height, width, and depth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49" y="1580026"/>
            <a:ext cx="4314764" cy="40217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497896" y="5145973"/>
            <a:ext cx="8739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/>
              <a:t>B+@Rack</a:t>
            </a:r>
            <a:endParaRPr 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954497" y="5452713"/>
            <a:ext cx="7841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/>
              <a:t>B@Rack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3698867" y="4991047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ER Rack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D7D689-B267-4348-8B23-06CB5B169555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838200" y="6362700"/>
            <a:ext cx="4114800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 dirty="0"/>
              <a:t>Copyright ©2017, ERS INDUSTRIES PTE LTD</a:t>
            </a:r>
          </a:p>
        </p:txBody>
      </p:sp>
    </p:spTree>
    <p:extLst>
      <p:ext uri="{BB962C8B-B14F-4D97-AF65-F5344CB8AC3E}">
        <p14:creationId xmlns:p14="http://schemas.microsoft.com/office/powerpoint/2010/main" val="811694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RS Template" id="{87C014DE-5DAC-E640-AA7B-EDD5C5130B3A}" vid="{8ADA1698-D11E-E244-B393-92BC73AF631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12662</TotalTime>
  <Words>1573</Words>
  <Application>Microsoft Macintosh PowerPoint</Application>
  <PresentationFormat>Widescreen</PresentationFormat>
  <Paragraphs>446</Paragraphs>
  <Slides>28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0" baseType="lpstr">
      <vt:lpstr>Arial</vt:lpstr>
      <vt:lpstr>Arial Narrow</vt:lpstr>
      <vt:lpstr>Calibri</vt:lpstr>
      <vt:lpstr>Calibri Light</vt:lpstr>
      <vt:lpstr>Calisto MT</vt:lpstr>
      <vt:lpstr>Century Gothic</vt:lpstr>
      <vt:lpstr>Helvetica</vt:lpstr>
      <vt:lpstr>Mangal</vt:lpstr>
      <vt:lpstr>Times New Roman</vt:lpstr>
      <vt:lpstr>新細明體</vt:lpstr>
      <vt:lpstr>等线</vt:lpstr>
      <vt:lpstr>Office Theme</vt:lpstr>
      <vt:lpstr>ERS The DC Solutions Company </vt:lpstr>
      <vt:lpstr>ERS Group</vt:lpstr>
      <vt:lpstr>DC Solutions and Services</vt:lpstr>
      <vt:lpstr>Company Mission</vt:lpstr>
      <vt:lpstr>Smart Nation Initiatives – Tropical Data Centre</vt:lpstr>
      <vt:lpstr>Recognition and Honorary Mentions</vt:lpstr>
      <vt:lpstr>PRODUCT &amp; SERVICES 1: Racks</vt:lpstr>
      <vt:lpstr> Capacity Optimisation</vt:lpstr>
      <vt:lpstr>19” Server/Equipment Rack Solutions – Low Density</vt:lpstr>
      <vt:lpstr>ER Security Racks</vt:lpstr>
      <vt:lpstr>E@Rack – The Choice for Data Centers</vt:lpstr>
      <vt:lpstr>E@Rack : CFD-Aided Design &amp; Development</vt:lpstr>
      <vt:lpstr>E@Rack v2013 Features</vt:lpstr>
      <vt:lpstr>AISLE CONTAINMENT SOLUTION</vt:lpstr>
      <vt:lpstr>Aisle Containment: CFD-Aided Design &amp; Development</vt:lpstr>
      <vt:lpstr>Accessories</vt:lpstr>
      <vt:lpstr>Computational Fluid Dynamics</vt:lpstr>
      <vt:lpstr>PRODUCT &amp; SERVICES 2:  TK Access Control</vt:lpstr>
      <vt:lpstr>PowerPoint Presentation</vt:lpstr>
      <vt:lpstr>Authenticate, Authorize, Accounting</vt:lpstr>
      <vt:lpstr>Computing@The Edge</vt:lpstr>
      <vt:lpstr>Unique Proposition</vt:lpstr>
      <vt:lpstr>PRODUCT &amp; SERVICES 3:  KoolLogix</vt:lpstr>
      <vt:lpstr>ERS DC Cooling Solution – KoolLogix™</vt:lpstr>
      <vt:lpstr>Inside The Data Centre</vt:lpstr>
      <vt:lpstr>The Science Behind The Engineering</vt:lpstr>
      <vt:lpstr>Unique Proposition</vt:lpstr>
      <vt:lpstr>Thank You</vt:lpstr>
    </vt:vector>
  </TitlesOfParts>
  <Manager>Ian Goh</Manager>
  <Company>ERS Industries Pte Ltd</Company>
  <LinksUpToDate>false</LinksUpToDate>
  <SharedDoc>false</SharedDoc>
  <HyperlinkBase/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ERS Investor Deck with Annexes</dc:subject>
  <dc:creator>Ian Goh</dc:creator>
  <cp:keywords/>
  <dc:description>- Private &amp; Confidential -</dc:description>
  <cp:lastModifiedBy>Microsoft Office User</cp:lastModifiedBy>
  <cp:revision>659</cp:revision>
  <cp:lastPrinted>2017-05-17T04:58:27Z</cp:lastPrinted>
  <dcterms:created xsi:type="dcterms:W3CDTF">2017-04-12T05:08:36Z</dcterms:created>
  <dcterms:modified xsi:type="dcterms:W3CDTF">2017-08-21T02:42:14Z</dcterms:modified>
  <cp:category>Presentation Deck</cp:category>
</cp:coreProperties>
</file>